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notesMasterIdLst>
    <p:notesMasterId r:id="rId36"/>
  </p:notesMasterIdLst>
  <p:sldIdLst>
    <p:sldId id="256" r:id="rId2"/>
    <p:sldId id="257" r:id="rId3"/>
    <p:sldId id="259" r:id="rId4"/>
    <p:sldId id="270" r:id="rId5"/>
    <p:sldId id="258" r:id="rId6"/>
    <p:sldId id="260" r:id="rId7"/>
    <p:sldId id="268" r:id="rId8"/>
    <p:sldId id="261" r:id="rId9"/>
    <p:sldId id="262" r:id="rId10"/>
    <p:sldId id="267" r:id="rId11"/>
    <p:sldId id="264" r:id="rId12"/>
    <p:sldId id="263" r:id="rId13"/>
    <p:sldId id="265" r:id="rId14"/>
    <p:sldId id="266" r:id="rId15"/>
    <p:sldId id="269" r:id="rId16"/>
    <p:sldId id="271" r:id="rId17"/>
    <p:sldId id="282" r:id="rId18"/>
    <p:sldId id="276" r:id="rId19"/>
    <p:sldId id="283" r:id="rId20"/>
    <p:sldId id="281" r:id="rId21"/>
    <p:sldId id="284" r:id="rId22"/>
    <p:sldId id="272" r:id="rId23"/>
    <p:sldId id="285" r:id="rId24"/>
    <p:sldId id="277" r:id="rId25"/>
    <p:sldId id="286" r:id="rId26"/>
    <p:sldId id="273" r:id="rId27"/>
    <p:sldId id="278" r:id="rId28"/>
    <p:sldId id="289" r:id="rId29"/>
    <p:sldId id="279" r:id="rId30"/>
    <p:sldId id="287" r:id="rId31"/>
    <p:sldId id="280" r:id="rId32"/>
    <p:sldId id="288" r:id="rId33"/>
    <p:sldId id="275" r:id="rId34"/>
    <p:sldId id="274" r:id="rId35"/>
  </p:sldIdLst>
  <p:sldSz cx="12192000" cy="6858000"/>
  <p:notesSz cx="6858000" cy="9144000"/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52" autoAdjust="0"/>
    <p:restoredTop sz="94310" autoAdjust="0"/>
  </p:normalViewPr>
  <p:slideViewPr>
    <p:cSldViewPr snapToGrid="0">
      <p:cViewPr varScale="1">
        <p:scale>
          <a:sx n="53" d="100"/>
          <a:sy n="53" d="100"/>
        </p:scale>
        <p:origin x="90" y="5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BD07D21-FBE9-4D4A-B4F9-B7945D28B1E2}" type="doc">
      <dgm:prSet loTypeId="urn:microsoft.com/office/officeart/2005/8/layout/vProcess5" loCatId="process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F7A79FE5-0A58-4846-8C39-84C0C3F6FEB1}">
      <dgm:prSet/>
      <dgm:spPr>
        <a:solidFill>
          <a:schemeClr val="accent4">
            <a:lumMod val="50000"/>
          </a:schemeClr>
        </a:solidFill>
        <a:ln>
          <a:solidFill>
            <a:schemeClr val="bg1"/>
          </a:solidFill>
        </a:ln>
      </dgm:spPr>
      <dgm:t>
        <a:bodyPr/>
        <a:lstStyle/>
        <a:p>
          <a:pPr>
            <a:defRPr cap="all"/>
          </a:pPr>
          <a:r>
            <a:rPr lang="cs-CZ" dirty="0"/>
            <a:t>Linus </a:t>
          </a:r>
          <a:r>
            <a:rPr lang="cs-CZ" dirty="0" err="1"/>
            <a:t>Torvalds</a:t>
          </a:r>
          <a:r>
            <a:rPr lang="cs-CZ" dirty="0"/>
            <a:t> vytvořil první jádro Linuxu v roce 1991 ve verzi 0.01 jako svůj koníček</a:t>
          </a:r>
          <a:endParaRPr lang="en-US" dirty="0"/>
        </a:p>
      </dgm:t>
    </dgm:pt>
    <dgm:pt modelId="{0F2DF880-6392-4E45-827B-0A1742AC689E}" type="parTrans" cxnId="{9F1E1866-3F99-4314-BF85-1D479BEF7871}">
      <dgm:prSet/>
      <dgm:spPr/>
      <dgm:t>
        <a:bodyPr/>
        <a:lstStyle/>
        <a:p>
          <a:endParaRPr lang="en-US"/>
        </a:p>
      </dgm:t>
    </dgm:pt>
    <dgm:pt modelId="{E72CA70F-9284-4A81-9A0C-64828AD17401}" type="sibTrans" cxnId="{9F1E1866-3F99-4314-BF85-1D479BEF7871}">
      <dgm:prSet/>
      <dgm:spPr/>
      <dgm:t>
        <a:bodyPr/>
        <a:lstStyle/>
        <a:p>
          <a:endParaRPr lang="en-US"/>
        </a:p>
      </dgm:t>
    </dgm:pt>
    <dgm:pt modelId="{107DAE44-8E68-4698-A65A-50693583A1E1}">
      <dgm:prSet/>
      <dgm:spPr>
        <a:solidFill>
          <a:schemeClr val="accent4">
            <a:lumMod val="50000"/>
          </a:schemeClr>
        </a:solidFill>
      </dgm:spPr>
      <dgm:t>
        <a:bodyPr/>
        <a:lstStyle/>
        <a:p>
          <a:pPr>
            <a:defRPr cap="all"/>
          </a:pPr>
          <a:r>
            <a:rPr lang="cs-CZ" dirty="0"/>
            <a:t>Hlavní důvod k jeho vytvoření byl fakt, že vytvoření Unix-</a:t>
          </a:r>
          <a:r>
            <a:rPr lang="cs-CZ" dirty="0" err="1"/>
            <a:t>like</a:t>
          </a:r>
          <a:r>
            <a:rPr lang="cs-CZ" dirty="0"/>
            <a:t> systému bude velmi prospěšné pro střední a vysoké školy</a:t>
          </a:r>
          <a:endParaRPr lang="en-US" dirty="0"/>
        </a:p>
      </dgm:t>
    </dgm:pt>
    <dgm:pt modelId="{76505115-1A89-47BB-93A4-B76E59537643}" type="parTrans" cxnId="{028ADEB2-2742-4BA3-A4F8-AB957576FC45}">
      <dgm:prSet/>
      <dgm:spPr/>
      <dgm:t>
        <a:bodyPr/>
        <a:lstStyle/>
        <a:p>
          <a:endParaRPr lang="en-US"/>
        </a:p>
      </dgm:t>
    </dgm:pt>
    <dgm:pt modelId="{831B20B4-C9B6-448E-9461-064067AF1AF0}" type="sibTrans" cxnId="{028ADEB2-2742-4BA3-A4F8-AB957576FC45}">
      <dgm:prSet/>
      <dgm:spPr/>
      <dgm:t>
        <a:bodyPr/>
        <a:lstStyle/>
        <a:p>
          <a:endParaRPr lang="en-US"/>
        </a:p>
      </dgm:t>
    </dgm:pt>
    <dgm:pt modelId="{A5B42A4B-0378-4BA1-B1F7-64214F5DD3B8}">
      <dgm:prSet/>
      <dgm:spPr>
        <a:solidFill>
          <a:schemeClr val="accent4">
            <a:lumMod val="50000"/>
          </a:schemeClr>
        </a:solidFill>
      </dgm:spPr>
      <dgm:t>
        <a:bodyPr/>
        <a:lstStyle/>
        <a:p>
          <a:pPr>
            <a:defRPr cap="all"/>
          </a:pPr>
          <a:r>
            <a:rPr lang="cs-CZ"/>
            <a:t>Po jeho zveřejnění se linuxové jádro stalo velmi populární </a:t>
          </a:r>
          <a:endParaRPr lang="en-US"/>
        </a:p>
      </dgm:t>
    </dgm:pt>
    <dgm:pt modelId="{F7FACF35-EDD2-4F6D-8225-DBAFC019FA02}" type="parTrans" cxnId="{F146F665-7F01-4188-BC7F-5C71641D9FB7}">
      <dgm:prSet/>
      <dgm:spPr/>
      <dgm:t>
        <a:bodyPr/>
        <a:lstStyle/>
        <a:p>
          <a:endParaRPr lang="en-US"/>
        </a:p>
      </dgm:t>
    </dgm:pt>
    <dgm:pt modelId="{D80A5040-239A-49DE-975E-339FEECB1678}" type="sibTrans" cxnId="{F146F665-7F01-4188-BC7F-5C71641D9FB7}">
      <dgm:prSet/>
      <dgm:spPr/>
      <dgm:t>
        <a:bodyPr/>
        <a:lstStyle/>
        <a:p>
          <a:endParaRPr lang="en-US"/>
        </a:p>
      </dgm:t>
    </dgm:pt>
    <dgm:pt modelId="{81809DD3-E332-4945-9A4E-FE6009B83A4D}">
      <dgm:prSet/>
      <dgm:spPr>
        <a:solidFill>
          <a:schemeClr val="accent4">
            <a:lumMod val="50000"/>
          </a:schemeClr>
        </a:solidFill>
      </dgm:spPr>
      <dgm:t>
        <a:bodyPr/>
        <a:lstStyle/>
        <a:p>
          <a:pPr algn="just">
            <a:defRPr cap="all"/>
          </a:pPr>
          <a:r>
            <a:rPr lang="cs-CZ" noProof="0"/>
            <a:t>Linusovi přicházely častěji a častěji e-maily k jeho vylepšování a opravám</a:t>
          </a:r>
          <a:endParaRPr lang="cs-CZ" noProof="0" dirty="0"/>
        </a:p>
      </dgm:t>
    </dgm:pt>
    <dgm:pt modelId="{FB945393-56F0-4035-A757-122D04CFE612}" type="parTrans" cxnId="{F22873D2-182E-4CA8-B387-6A486CB678F0}">
      <dgm:prSet/>
      <dgm:spPr/>
      <dgm:t>
        <a:bodyPr/>
        <a:lstStyle/>
        <a:p>
          <a:endParaRPr lang="en-US"/>
        </a:p>
      </dgm:t>
    </dgm:pt>
    <dgm:pt modelId="{92359AC2-F483-402F-8EA8-E9E8AE4BA69A}" type="sibTrans" cxnId="{F22873D2-182E-4CA8-B387-6A486CB678F0}">
      <dgm:prSet/>
      <dgm:spPr/>
      <dgm:t>
        <a:bodyPr/>
        <a:lstStyle/>
        <a:p>
          <a:endParaRPr lang="en-US"/>
        </a:p>
      </dgm:t>
    </dgm:pt>
    <dgm:pt modelId="{7F40A95E-E1FD-44D9-87AE-52A0F94C7B2C}" type="pres">
      <dgm:prSet presAssocID="{8BD07D21-FBE9-4D4A-B4F9-B7945D28B1E2}" presName="outerComposite" presStyleCnt="0">
        <dgm:presLayoutVars>
          <dgm:chMax val="5"/>
          <dgm:dir/>
          <dgm:resizeHandles val="exact"/>
        </dgm:presLayoutVars>
      </dgm:prSet>
      <dgm:spPr/>
    </dgm:pt>
    <dgm:pt modelId="{689FA112-844C-414F-80D7-6B7FAA3DAE37}" type="pres">
      <dgm:prSet presAssocID="{8BD07D21-FBE9-4D4A-B4F9-B7945D28B1E2}" presName="dummyMaxCanvas" presStyleCnt="0">
        <dgm:presLayoutVars/>
      </dgm:prSet>
      <dgm:spPr/>
    </dgm:pt>
    <dgm:pt modelId="{7066CA00-3EBE-47AA-B88F-6CB40A4272E0}" type="pres">
      <dgm:prSet presAssocID="{8BD07D21-FBE9-4D4A-B4F9-B7945D28B1E2}" presName="FourNodes_1" presStyleLbl="node1" presStyleIdx="0" presStyleCnt="4">
        <dgm:presLayoutVars>
          <dgm:bulletEnabled val="1"/>
        </dgm:presLayoutVars>
      </dgm:prSet>
      <dgm:spPr/>
    </dgm:pt>
    <dgm:pt modelId="{ED96E57B-725C-4E53-8892-B1CCD176AA05}" type="pres">
      <dgm:prSet presAssocID="{8BD07D21-FBE9-4D4A-B4F9-B7945D28B1E2}" presName="FourNodes_2" presStyleLbl="node1" presStyleIdx="1" presStyleCnt="4">
        <dgm:presLayoutVars>
          <dgm:bulletEnabled val="1"/>
        </dgm:presLayoutVars>
      </dgm:prSet>
      <dgm:spPr/>
    </dgm:pt>
    <dgm:pt modelId="{C83B0B55-886C-4012-B6BE-F118AFCE9DB4}" type="pres">
      <dgm:prSet presAssocID="{8BD07D21-FBE9-4D4A-B4F9-B7945D28B1E2}" presName="FourNodes_3" presStyleLbl="node1" presStyleIdx="2" presStyleCnt="4">
        <dgm:presLayoutVars>
          <dgm:bulletEnabled val="1"/>
        </dgm:presLayoutVars>
      </dgm:prSet>
      <dgm:spPr/>
    </dgm:pt>
    <dgm:pt modelId="{1307ECA8-55F9-4F13-A1D4-B79EFCE13330}" type="pres">
      <dgm:prSet presAssocID="{8BD07D21-FBE9-4D4A-B4F9-B7945D28B1E2}" presName="FourNodes_4" presStyleLbl="node1" presStyleIdx="3" presStyleCnt="4">
        <dgm:presLayoutVars>
          <dgm:bulletEnabled val="1"/>
        </dgm:presLayoutVars>
      </dgm:prSet>
      <dgm:spPr/>
    </dgm:pt>
    <dgm:pt modelId="{227A9507-3444-44C9-82E3-3E42366A47CC}" type="pres">
      <dgm:prSet presAssocID="{8BD07D21-FBE9-4D4A-B4F9-B7945D28B1E2}" presName="FourConn_1-2" presStyleLbl="fgAccFollowNode1" presStyleIdx="0" presStyleCnt="3">
        <dgm:presLayoutVars>
          <dgm:bulletEnabled val="1"/>
        </dgm:presLayoutVars>
      </dgm:prSet>
      <dgm:spPr/>
    </dgm:pt>
    <dgm:pt modelId="{88ACD3DD-22C2-4D20-863A-60E3071C84CB}" type="pres">
      <dgm:prSet presAssocID="{8BD07D21-FBE9-4D4A-B4F9-B7945D28B1E2}" presName="FourConn_2-3" presStyleLbl="fgAccFollowNode1" presStyleIdx="1" presStyleCnt="3">
        <dgm:presLayoutVars>
          <dgm:bulletEnabled val="1"/>
        </dgm:presLayoutVars>
      </dgm:prSet>
      <dgm:spPr/>
    </dgm:pt>
    <dgm:pt modelId="{0DA1779E-10FC-475C-B23F-AF4EFFECDD82}" type="pres">
      <dgm:prSet presAssocID="{8BD07D21-FBE9-4D4A-B4F9-B7945D28B1E2}" presName="FourConn_3-4" presStyleLbl="fgAccFollowNode1" presStyleIdx="2" presStyleCnt="3">
        <dgm:presLayoutVars>
          <dgm:bulletEnabled val="1"/>
        </dgm:presLayoutVars>
      </dgm:prSet>
      <dgm:spPr/>
    </dgm:pt>
    <dgm:pt modelId="{A22FD813-00CF-4DD1-9866-EFD2D016562D}" type="pres">
      <dgm:prSet presAssocID="{8BD07D21-FBE9-4D4A-B4F9-B7945D28B1E2}" presName="FourNodes_1_text" presStyleLbl="node1" presStyleIdx="3" presStyleCnt="4">
        <dgm:presLayoutVars>
          <dgm:bulletEnabled val="1"/>
        </dgm:presLayoutVars>
      </dgm:prSet>
      <dgm:spPr/>
    </dgm:pt>
    <dgm:pt modelId="{E9447AF6-990D-4ED9-8CA7-2CE607B2D76A}" type="pres">
      <dgm:prSet presAssocID="{8BD07D21-FBE9-4D4A-B4F9-B7945D28B1E2}" presName="FourNodes_2_text" presStyleLbl="node1" presStyleIdx="3" presStyleCnt="4">
        <dgm:presLayoutVars>
          <dgm:bulletEnabled val="1"/>
        </dgm:presLayoutVars>
      </dgm:prSet>
      <dgm:spPr/>
    </dgm:pt>
    <dgm:pt modelId="{67D26DBC-21B3-4500-B6D1-72135EED9DFC}" type="pres">
      <dgm:prSet presAssocID="{8BD07D21-FBE9-4D4A-B4F9-B7945D28B1E2}" presName="FourNodes_3_text" presStyleLbl="node1" presStyleIdx="3" presStyleCnt="4">
        <dgm:presLayoutVars>
          <dgm:bulletEnabled val="1"/>
        </dgm:presLayoutVars>
      </dgm:prSet>
      <dgm:spPr/>
    </dgm:pt>
    <dgm:pt modelId="{F700D008-82BA-4469-97CB-8D80F59F4B99}" type="pres">
      <dgm:prSet presAssocID="{8BD07D21-FBE9-4D4A-B4F9-B7945D28B1E2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DE165101-DAED-4784-A05C-F8A42078AF52}" type="presOf" srcId="{D80A5040-239A-49DE-975E-339FEECB1678}" destId="{0DA1779E-10FC-475C-B23F-AF4EFFECDD82}" srcOrd="0" destOrd="0" presId="urn:microsoft.com/office/officeart/2005/8/layout/vProcess5"/>
    <dgm:cxn modelId="{5694731E-4ED1-48FD-9B43-D94C687945D9}" type="presOf" srcId="{107DAE44-8E68-4698-A65A-50693583A1E1}" destId="{E9447AF6-990D-4ED9-8CA7-2CE607B2D76A}" srcOrd="1" destOrd="0" presId="urn:microsoft.com/office/officeart/2005/8/layout/vProcess5"/>
    <dgm:cxn modelId="{2B988F44-BD69-4F98-B5DE-7338B51B5AA2}" type="presOf" srcId="{A5B42A4B-0378-4BA1-B1F7-64214F5DD3B8}" destId="{C83B0B55-886C-4012-B6BE-F118AFCE9DB4}" srcOrd="0" destOrd="0" presId="urn:microsoft.com/office/officeart/2005/8/layout/vProcess5"/>
    <dgm:cxn modelId="{F146F665-7F01-4188-BC7F-5C71641D9FB7}" srcId="{8BD07D21-FBE9-4D4A-B4F9-B7945D28B1E2}" destId="{A5B42A4B-0378-4BA1-B1F7-64214F5DD3B8}" srcOrd="2" destOrd="0" parTransId="{F7FACF35-EDD2-4F6D-8225-DBAFC019FA02}" sibTransId="{D80A5040-239A-49DE-975E-339FEECB1678}"/>
    <dgm:cxn modelId="{9F1E1866-3F99-4314-BF85-1D479BEF7871}" srcId="{8BD07D21-FBE9-4D4A-B4F9-B7945D28B1E2}" destId="{F7A79FE5-0A58-4846-8C39-84C0C3F6FEB1}" srcOrd="0" destOrd="0" parTransId="{0F2DF880-6392-4E45-827B-0A1742AC689E}" sibTransId="{E72CA70F-9284-4A81-9A0C-64828AD17401}"/>
    <dgm:cxn modelId="{F1FF9D48-46A9-4817-90D0-5D1576EAE5AF}" type="presOf" srcId="{A5B42A4B-0378-4BA1-B1F7-64214F5DD3B8}" destId="{67D26DBC-21B3-4500-B6D1-72135EED9DFC}" srcOrd="1" destOrd="0" presId="urn:microsoft.com/office/officeart/2005/8/layout/vProcess5"/>
    <dgm:cxn modelId="{C172EF75-FB78-4B03-81F7-54DFCF321DC4}" type="presOf" srcId="{81809DD3-E332-4945-9A4E-FE6009B83A4D}" destId="{F700D008-82BA-4469-97CB-8D80F59F4B99}" srcOrd="1" destOrd="0" presId="urn:microsoft.com/office/officeart/2005/8/layout/vProcess5"/>
    <dgm:cxn modelId="{8E56C17A-255B-4A78-9AC6-D54BDAE9D1C9}" type="presOf" srcId="{F7A79FE5-0A58-4846-8C39-84C0C3F6FEB1}" destId="{7066CA00-3EBE-47AA-B88F-6CB40A4272E0}" srcOrd="0" destOrd="0" presId="urn:microsoft.com/office/officeart/2005/8/layout/vProcess5"/>
    <dgm:cxn modelId="{F6C4D49E-693B-4E01-9063-DBA52F438506}" type="presOf" srcId="{831B20B4-C9B6-448E-9461-064067AF1AF0}" destId="{88ACD3DD-22C2-4D20-863A-60E3071C84CB}" srcOrd="0" destOrd="0" presId="urn:microsoft.com/office/officeart/2005/8/layout/vProcess5"/>
    <dgm:cxn modelId="{FA6E79A4-92F2-4862-8FCE-998CDE485971}" type="presOf" srcId="{F7A79FE5-0A58-4846-8C39-84C0C3F6FEB1}" destId="{A22FD813-00CF-4DD1-9866-EFD2D016562D}" srcOrd="1" destOrd="0" presId="urn:microsoft.com/office/officeart/2005/8/layout/vProcess5"/>
    <dgm:cxn modelId="{44D868AF-90AC-4BD9-83F6-C5245B984A95}" type="presOf" srcId="{107DAE44-8E68-4698-A65A-50693583A1E1}" destId="{ED96E57B-725C-4E53-8892-B1CCD176AA05}" srcOrd="0" destOrd="0" presId="urn:microsoft.com/office/officeart/2005/8/layout/vProcess5"/>
    <dgm:cxn modelId="{028ADEB2-2742-4BA3-A4F8-AB957576FC45}" srcId="{8BD07D21-FBE9-4D4A-B4F9-B7945D28B1E2}" destId="{107DAE44-8E68-4698-A65A-50693583A1E1}" srcOrd="1" destOrd="0" parTransId="{76505115-1A89-47BB-93A4-B76E59537643}" sibTransId="{831B20B4-C9B6-448E-9461-064067AF1AF0}"/>
    <dgm:cxn modelId="{F89A10CC-F1FC-464E-8572-7BF022CF4F24}" type="presOf" srcId="{8BD07D21-FBE9-4D4A-B4F9-B7945D28B1E2}" destId="{7F40A95E-E1FD-44D9-87AE-52A0F94C7B2C}" srcOrd="0" destOrd="0" presId="urn:microsoft.com/office/officeart/2005/8/layout/vProcess5"/>
    <dgm:cxn modelId="{F22873D2-182E-4CA8-B387-6A486CB678F0}" srcId="{8BD07D21-FBE9-4D4A-B4F9-B7945D28B1E2}" destId="{81809DD3-E332-4945-9A4E-FE6009B83A4D}" srcOrd="3" destOrd="0" parTransId="{FB945393-56F0-4035-A757-122D04CFE612}" sibTransId="{92359AC2-F483-402F-8EA8-E9E8AE4BA69A}"/>
    <dgm:cxn modelId="{5CB330E5-A514-4DB3-90C3-A2D1567AD08F}" type="presOf" srcId="{81809DD3-E332-4945-9A4E-FE6009B83A4D}" destId="{1307ECA8-55F9-4F13-A1D4-B79EFCE13330}" srcOrd="0" destOrd="0" presId="urn:microsoft.com/office/officeart/2005/8/layout/vProcess5"/>
    <dgm:cxn modelId="{2A9159FC-42EB-4815-B3BE-F452C75ED765}" type="presOf" srcId="{E72CA70F-9284-4A81-9A0C-64828AD17401}" destId="{227A9507-3444-44C9-82E3-3E42366A47CC}" srcOrd="0" destOrd="0" presId="urn:microsoft.com/office/officeart/2005/8/layout/vProcess5"/>
    <dgm:cxn modelId="{0E3A24D8-13EC-4A80-8270-CA9B684D1872}" type="presParOf" srcId="{7F40A95E-E1FD-44D9-87AE-52A0F94C7B2C}" destId="{689FA112-844C-414F-80D7-6B7FAA3DAE37}" srcOrd="0" destOrd="0" presId="urn:microsoft.com/office/officeart/2005/8/layout/vProcess5"/>
    <dgm:cxn modelId="{13ACD741-BDC5-4854-AA8B-328806D44CD8}" type="presParOf" srcId="{7F40A95E-E1FD-44D9-87AE-52A0F94C7B2C}" destId="{7066CA00-3EBE-47AA-B88F-6CB40A4272E0}" srcOrd="1" destOrd="0" presId="urn:microsoft.com/office/officeart/2005/8/layout/vProcess5"/>
    <dgm:cxn modelId="{B6388EE7-937A-4A0F-B395-FF8AD0566A1A}" type="presParOf" srcId="{7F40A95E-E1FD-44D9-87AE-52A0F94C7B2C}" destId="{ED96E57B-725C-4E53-8892-B1CCD176AA05}" srcOrd="2" destOrd="0" presId="urn:microsoft.com/office/officeart/2005/8/layout/vProcess5"/>
    <dgm:cxn modelId="{CE037FB1-8513-476D-81C7-ADDCCE56906D}" type="presParOf" srcId="{7F40A95E-E1FD-44D9-87AE-52A0F94C7B2C}" destId="{C83B0B55-886C-4012-B6BE-F118AFCE9DB4}" srcOrd="3" destOrd="0" presId="urn:microsoft.com/office/officeart/2005/8/layout/vProcess5"/>
    <dgm:cxn modelId="{31DF066B-A408-49F0-86CA-A852CD7E4133}" type="presParOf" srcId="{7F40A95E-E1FD-44D9-87AE-52A0F94C7B2C}" destId="{1307ECA8-55F9-4F13-A1D4-B79EFCE13330}" srcOrd="4" destOrd="0" presId="urn:microsoft.com/office/officeart/2005/8/layout/vProcess5"/>
    <dgm:cxn modelId="{8A87BE8E-A124-435E-ABCD-544AED44920B}" type="presParOf" srcId="{7F40A95E-E1FD-44D9-87AE-52A0F94C7B2C}" destId="{227A9507-3444-44C9-82E3-3E42366A47CC}" srcOrd="5" destOrd="0" presId="urn:microsoft.com/office/officeart/2005/8/layout/vProcess5"/>
    <dgm:cxn modelId="{7BB47E47-3183-4443-9873-1CD01CA052FD}" type="presParOf" srcId="{7F40A95E-E1FD-44D9-87AE-52A0F94C7B2C}" destId="{88ACD3DD-22C2-4D20-863A-60E3071C84CB}" srcOrd="6" destOrd="0" presId="urn:microsoft.com/office/officeart/2005/8/layout/vProcess5"/>
    <dgm:cxn modelId="{886EFEB3-4DCC-4C42-A619-95172BBC350E}" type="presParOf" srcId="{7F40A95E-E1FD-44D9-87AE-52A0F94C7B2C}" destId="{0DA1779E-10FC-475C-B23F-AF4EFFECDD82}" srcOrd="7" destOrd="0" presId="urn:microsoft.com/office/officeart/2005/8/layout/vProcess5"/>
    <dgm:cxn modelId="{3913FCEE-3F28-4E02-AB84-162D33CD6279}" type="presParOf" srcId="{7F40A95E-E1FD-44D9-87AE-52A0F94C7B2C}" destId="{A22FD813-00CF-4DD1-9866-EFD2D016562D}" srcOrd="8" destOrd="0" presId="urn:microsoft.com/office/officeart/2005/8/layout/vProcess5"/>
    <dgm:cxn modelId="{794592CC-D221-450A-BBAF-E0E56F7F4619}" type="presParOf" srcId="{7F40A95E-E1FD-44D9-87AE-52A0F94C7B2C}" destId="{E9447AF6-990D-4ED9-8CA7-2CE607B2D76A}" srcOrd="9" destOrd="0" presId="urn:microsoft.com/office/officeart/2005/8/layout/vProcess5"/>
    <dgm:cxn modelId="{16BBC1AD-5351-4DA2-BF29-2B8BA0ECB04B}" type="presParOf" srcId="{7F40A95E-E1FD-44D9-87AE-52A0F94C7B2C}" destId="{67D26DBC-21B3-4500-B6D1-72135EED9DFC}" srcOrd="10" destOrd="0" presId="urn:microsoft.com/office/officeart/2005/8/layout/vProcess5"/>
    <dgm:cxn modelId="{E5FB5A02-242C-49C0-A876-061A1EF4D3A8}" type="presParOf" srcId="{7F40A95E-E1FD-44D9-87AE-52A0F94C7B2C}" destId="{F700D008-82BA-4469-97CB-8D80F59F4B99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6C04675-E5EB-418D-970E-882E930ECC89}" type="doc">
      <dgm:prSet loTypeId="urn:microsoft.com/office/officeart/2005/8/layout/vProcess5" loCatId="process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C99D3ED9-7E0A-4BC4-9423-152B37F0DF43}">
      <dgm:prSet/>
      <dgm:spPr>
        <a:solidFill>
          <a:schemeClr val="accent4">
            <a:lumMod val="50000"/>
          </a:schemeClr>
        </a:solidFill>
      </dgm:spPr>
      <dgm:t>
        <a:bodyPr/>
        <a:lstStyle/>
        <a:p>
          <a:r>
            <a:rPr lang="cs-CZ" dirty="0"/>
            <a:t>PŘI VÝVOJI POUŽIL TAKÉ GNU, Z NĚJ VZAL SHELL BASH A DALŠÍ NÁSTROJE JAKO ZÁKLADNÍ UNIXOVÉ NÁSTROJE, KOMPILÁTOR GCC A DALŠÍ</a:t>
          </a:r>
          <a:endParaRPr lang="en-US" dirty="0"/>
        </a:p>
      </dgm:t>
    </dgm:pt>
    <dgm:pt modelId="{03130819-CFB1-4412-A2C6-26FBDC05E0E1}" type="parTrans" cxnId="{E2576AEA-BAB7-43F4-AD3E-D337F7C890C5}">
      <dgm:prSet/>
      <dgm:spPr/>
      <dgm:t>
        <a:bodyPr/>
        <a:lstStyle/>
        <a:p>
          <a:endParaRPr lang="en-US"/>
        </a:p>
      </dgm:t>
    </dgm:pt>
    <dgm:pt modelId="{1A43093A-4500-4806-8CA2-F606F2383B96}" type="sibTrans" cxnId="{E2576AEA-BAB7-43F4-AD3E-D337F7C890C5}">
      <dgm:prSet/>
      <dgm:spPr/>
      <dgm:t>
        <a:bodyPr/>
        <a:lstStyle/>
        <a:p>
          <a:endParaRPr lang="en-US"/>
        </a:p>
      </dgm:t>
    </dgm:pt>
    <dgm:pt modelId="{919DE992-E86A-4825-84C3-D85032CF9DED}">
      <dgm:prSet/>
      <dgm:spPr>
        <a:solidFill>
          <a:schemeClr val="accent4">
            <a:lumMod val="50000"/>
          </a:schemeClr>
        </a:solidFill>
      </dgm:spPr>
      <dgm:t>
        <a:bodyPr/>
        <a:lstStyle/>
        <a:p>
          <a:pPr algn="just"/>
          <a:r>
            <a:rPr lang="cs-CZ" dirty="0"/>
            <a:t>POZDĚJI LINUX PŘEDBĚHL I SVŮJ VZOR MINIX</a:t>
          </a:r>
          <a:endParaRPr lang="en-US" dirty="0"/>
        </a:p>
      </dgm:t>
    </dgm:pt>
    <dgm:pt modelId="{A8988336-4B09-4C52-A199-E78752BEAB11}" type="parTrans" cxnId="{566FACB8-5135-42E7-849C-D71036AADDC8}">
      <dgm:prSet/>
      <dgm:spPr/>
      <dgm:t>
        <a:bodyPr/>
        <a:lstStyle/>
        <a:p>
          <a:endParaRPr lang="en-US"/>
        </a:p>
      </dgm:t>
    </dgm:pt>
    <dgm:pt modelId="{9FF52B76-A09D-4C02-B8CA-B98CC2483137}" type="sibTrans" cxnId="{566FACB8-5135-42E7-849C-D71036AADDC8}">
      <dgm:prSet/>
      <dgm:spPr/>
      <dgm:t>
        <a:bodyPr/>
        <a:lstStyle/>
        <a:p>
          <a:endParaRPr lang="en-US"/>
        </a:p>
      </dgm:t>
    </dgm:pt>
    <dgm:pt modelId="{4D6DCFE5-6145-4015-8C38-B252BB8C18AF}">
      <dgm:prSet/>
      <dgm:spPr>
        <a:solidFill>
          <a:schemeClr val="accent4">
            <a:lumMod val="50000"/>
          </a:schemeClr>
        </a:solidFill>
      </dgm:spPr>
      <dgm:t>
        <a:bodyPr/>
        <a:lstStyle/>
        <a:p>
          <a:r>
            <a:rPr lang="cs-CZ" dirty="0"/>
            <a:t>V ROCE 1997 BYLA ZVEŘEJNĚNA KNIHA O JEHO VYTVOŘENÍ: KATEDRÁLA A TRŽIŠTĚ OD ERICA S. RAYMONDA</a:t>
          </a:r>
          <a:endParaRPr lang="en-US" dirty="0"/>
        </a:p>
      </dgm:t>
    </dgm:pt>
    <dgm:pt modelId="{CD09C5DD-2B45-47E0-8F06-92252B3BEB85}" type="parTrans" cxnId="{F68D37AA-1ABD-4D16-AFA5-1FB9EF14DE17}">
      <dgm:prSet/>
      <dgm:spPr/>
      <dgm:t>
        <a:bodyPr/>
        <a:lstStyle/>
        <a:p>
          <a:endParaRPr lang="en-US"/>
        </a:p>
      </dgm:t>
    </dgm:pt>
    <dgm:pt modelId="{F0E9EF06-C744-4753-AF00-906457BA8FDB}" type="sibTrans" cxnId="{F68D37AA-1ABD-4D16-AFA5-1FB9EF14DE17}">
      <dgm:prSet/>
      <dgm:spPr/>
      <dgm:t>
        <a:bodyPr/>
        <a:lstStyle/>
        <a:p>
          <a:endParaRPr lang="en-US"/>
        </a:p>
      </dgm:t>
    </dgm:pt>
    <dgm:pt modelId="{426EAA29-45CF-4040-A8B7-AAD40C5D55E3}">
      <dgm:prSet/>
      <dgm:spPr>
        <a:solidFill>
          <a:schemeClr val="accent4">
            <a:lumMod val="50000"/>
          </a:schemeClr>
        </a:solidFill>
      </dgm:spPr>
      <dgm:t>
        <a:bodyPr/>
        <a:lstStyle/>
        <a:p>
          <a:r>
            <a:rPr lang="cs-CZ" dirty="0"/>
            <a:t>I DNES JE LINUS TORVALDS JEHO HLAVOU A STÁLE VYDÁVÁ NOVÁ LINUXOVÁ JÁDRA, KTERÝ JE PLACEN VELKÝMI FIRMAMI JAKO RED HAT, INTEL, IBM A DALŠÍMI</a:t>
          </a:r>
          <a:endParaRPr lang="en-US" dirty="0"/>
        </a:p>
      </dgm:t>
    </dgm:pt>
    <dgm:pt modelId="{C36641A5-B9FD-48E0-8FE6-48B928647E57}" type="parTrans" cxnId="{954A0227-1EE4-4AEB-912A-ACF39BA5B828}">
      <dgm:prSet/>
      <dgm:spPr/>
      <dgm:t>
        <a:bodyPr/>
        <a:lstStyle/>
        <a:p>
          <a:endParaRPr lang="en-US"/>
        </a:p>
      </dgm:t>
    </dgm:pt>
    <dgm:pt modelId="{D780F876-0EE0-459C-A29D-B5DA0B288627}" type="sibTrans" cxnId="{954A0227-1EE4-4AEB-912A-ACF39BA5B828}">
      <dgm:prSet/>
      <dgm:spPr/>
      <dgm:t>
        <a:bodyPr/>
        <a:lstStyle/>
        <a:p>
          <a:endParaRPr lang="en-US"/>
        </a:p>
      </dgm:t>
    </dgm:pt>
    <dgm:pt modelId="{C88D910C-7381-42A1-922C-64BA9B49015C}" type="pres">
      <dgm:prSet presAssocID="{D6C04675-E5EB-418D-970E-882E930ECC89}" presName="outerComposite" presStyleCnt="0">
        <dgm:presLayoutVars>
          <dgm:chMax val="5"/>
          <dgm:dir/>
          <dgm:resizeHandles val="exact"/>
        </dgm:presLayoutVars>
      </dgm:prSet>
      <dgm:spPr/>
    </dgm:pt>
    <dgm:pt modelId="{A0D5E97D-4FB2-4E05-92B8-CB33E7DF5253}" type="pres">
      <dgm:prSet presAssocID="{D6C04675-E5EB-418D-970E-882E930ECC89}" presName="dummyMaxCanvas" presStyleCnt="0">
        <dgm:presLayoutVars/>
      </dgm:prSet>
      <dgm:spPr/>
    </dgm:pt>
    <dgm:pt modelId="{EBFE06D8-FAAD-445C-BEB9-99D24049B933}" type="pres">
      <dgm:prSet presAssocID="{D6C04675-E5EB-418D-970E-882E930ECC89}" presName="FourNodes_1" presStyleLbl="node1" presStyleIdx="0" presStyleCnt="4">
        <dgm:presLayoutVars>
          <dgm:bulletEnabled val="1"/>
        </dgm:presLayoutVars>
      </dgm:prSet>
      <dgm:spPr/>
    </dgm:pt>
    <dgm:pt modelId="{6CBB7D92-17B7-486E-8440-49D8BF3F890D}" type="pres">
      <dgm:prSet presAssocID="{D6C04675-E5EB-418D-970E-882E930ECC89}" presName="FourNodes_2" presStyleLbl="node1" presStyleIdx="1" presStyleCnt="4">
        <dgm:presLayoutVars>
          <dgm:bulletEnabled val="1"/>
        </dgm:presLayoutVars>
      </dgm:prSet>
      <dgm:spPr/>
    </dgm:pt>
    <dgm:pt modelId="{B6412D71-C9A6-47FB-B8EF-98732D6731D5}" type="pres">
      <dgm:prSet presAssocID="{D6C04675-E5EB-418D-970E-882E930ECC89}" presName="FourNodes_3" presStyleLbl="node1" presStyleIdx="2" presStyleCnt="4">
        <dgm:presLayoutVars>
          <dgm:bulletEnabled val="1"/>
        </dgm:presLayoutVars>
      </dgm:prSet>
      <dgm:spPr/>
    </dgm:pt>
    <dgm:pt modelId="{3B46EA8D-61A3-4847-ACA1-C696452C6CAC}" type="pres">
      <dgm:prSet presAssocID="{D6C04675-E5EB-418D-970E-882E930ECC89}" presName="FourNodes_4" presStyleLbl="node1" presStyleIdx="3" presStyleCnt="4">
        <dgm:presLayoutVars>
          <dgm:bulletEnabled val="1"/>
        </dgm:presLayoutVars>
      </dgm:prSet>
      <dgm:spPr/>
    </dgm:pt>
    <dgm:pt modelId="{A0C53F26-2F9C-4378-917B-EDA117624011}" type="pres">
      <dgm:prSet presAssocID="{D6C04675-E5EB-418D-970E-882E930ECC89}" presName="FourConn_1-2" presStyleLbl="fgAccFollowNode1" presStyleIdx="0" presStyleCnt="3">
        <dgm:presLayoutVars>
          <dgm:bulletEnabled val="1"/>
        </dgm:presLayoutVars>
      </dgm:prSet>
      <dgm:spPr/>
    </dgm:pt>
    <dgm:pt modelId="{33FB82D1-FE32-41F3-8A2D-1D3F0B3B26B0}" type="pres">
      <dgm:prSet presAssocID="{D6C04675-E5EB-418D-970E-882E930ECC89}" presName="FourConn_2-3" presStyleLbl="fgAccFollowNode1" presStyleIdx="1" presStyleCnt="3">
        <dgm:presLayoutVars>
          <dgm:bulletEnabled val="1"/>
        </dgm:presLayoutVars>
      </dgm:prSet>
      <dgm:spPr/>
    </dgm:pt>
    <dgm:pt modelId="{B3E4D02A-3BFE-40F0-9499-6837D590E8B3}" type="pres">
      <dgm:prSet presAssocID="{D6C04675-E5EB-418D-970E-882E930ECC89}" presName="FourConn_3-4" presStyleLbl="fgAccFollowNode1" presStyleIdx="2" presStyleCnt="3">
        <dgm:presLayoutVars>
          <dgm:bulletEnabled val="1"/>
        </dgm:presLayoutVars>
      </dgm:prSet>
      <dgm:spPr/>
    </dgm:pt>
    <dgm:pt modelId="{5B392EDC-2D58-413B-B974-8E18A680B527}" type="pres">
      <dgm:prSet presAssocID="{D6C04675-E5EB-418D-970E-882E930ECC89}" presName="FourNodes_1_text" presStyleLbl="node1" presStyleIdx="3" presStyleCnt="4">
        <dgm:presLayoutVars>
          <dgm:bulletEnabled val="1"/>
        </dgm:presLayoutVars>
      </dgm:prSet>
      <dgm:spPr/>
    </dgm:pt>
    <dgm:pt modelId="{E99428D6-014A-430D-8A0D-DE1CEA1040F9}" type="pres">
      <dgm:prSet presAssocID="{D6C04675-E5EB-418D-970E-882E930ECC89}" presName="FourNodes_2_text" presStyleLbl="node1" presStyleIdx="3" presStyleCnt="4">
        <dgm:presLayoutVars>
          <dgm:bulletEnabled val="1"/>
        </dgm:presLayoutVars>
      </dgm:prSet>
      <dgm:spPr/>
    </dgm:pt>
    <dgm:pt modelId="{F01C9FDA-ECCD-42DC-8830-26EEB2EDB49A}" type="pres">
      <dgm:prSet presAssocID="{D6C04675-E5EB-418D-970E-882E930ECC89}" presName="FourNodes_3_text" presStyleLbl="node1" presStyleIdx="3" presStyleCnt="4">
        <dgm:presLayoutVars>
          <dgm:bulletEnabled val="1"/>
        </dgm:presLayoutVars>
      </dgm:prSet>
      <dgm:spPr/>
    </dgm:pt>
    <dgm:pt modelId="{70FFED63-EE19-4042-8752-647D8FE521C6}" type="pres">
      <dgm:prSet presAssocID="{D6C04675-E5EB-418D-970E-882E930ECC89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EF90BF1E-D402-428C-B2BD-A6EC76A9B9AB}" type="presOf" srcId="{4D6DCFE5-6145-4015-8C38-B252BB8C18AF}" destId="{F01C9FDA-ECCD-42DC-8830-26EEB2EDB49A}" srcOrd="1" destOrd="0" presId="urn:microsoft.com/office/officeart/2005/8/layout/vProcess5"/>
    <dgm:cxn modelId="{954A0227-1EE4-4AEB-912A-ACF39BA5B828}" srcId="{D6C04675-E5EB-418D-970E-882E930ECC89}" destId="{426EAA29-45CF-4040-A8B7-AAD40C5D55E3}" srcOrd="3" destOrd="0" parTransId="{C36641A5-B9FD-48E0-8FE6-48B928647E57}" sibTransId="{D780F876-0EE0-459C-A29D-B5DA0B288627}"/>
    <dgm:cxn modelId="{BA7C9733-70CE-44E9-A689-159E40F3A313}" type="presOf" srcId="{D6C04675-E5EB-418D-970E-882E930ECC89}" destId="{C88D910C-7381-42A1-922C-64BA9B49015C}" srcOrd="0" destOrd="0" presId="urn:microsoft.com/office/officeart/2005/8/layout/vProcess5"/>
    <dgm:cxn modelId="{29DDCB6A-72D9-4687-991F-1AEB2E6FC4B9}" type="presOf" srcId="{919DE992-E86A-4825-84C3-D85032CF9DED}" destId="{6CBB7D92-17B7-486E-8440-49D8BF3F890D}" srcOrd="0" destOrd="0" presId="urn:microsoft.com/office/officeart/2005/8/layout/vProcess5"/>
    <dgm:cxn modelId="{0466425A-EB17-406D-8295-799FD80F3B6D}" type="presOf" srcId="{4D6DCFE5-6145-4015-8C38-B252BB8C18AF}" destId="{B6412D71-C9A6-47FB-B8EF-98732D6731D5}" srcOrd="0" destOrd="0" presId="urn:microsoft.com/office/officeart/2005/8/layout/vProcess5"/>
    <dgm:cxn modelId="{4030467B-AC10-4217-B473-FC47BB4D50C9}" type="presOf" srcId="{C99D3ED9-7E0A-4BC4-9423-152B37F0DF43}" destId="{5B392EDC-2D58-413B-B974-8E18A680B527}" srcOrd="1" destOrd="0" presId="urn:microsoft.com/office/officeart/2005/8/layout/vProcess5"/>
    <dgm:cxn modelId="{33932E7E-5C2D-4B05-A7F7-30EF739CB02E}" type="presOf" srcId="{426EAA29-45CF-4040-A8B7-AAD40C5D55E3}" destId="{3B46EA8D-61A3-4847-ACA1-C696452C6CAC}" srcOrd="0" destOrd="0" presId="urn:microsoft.com/office/officeart/2005/8/layout/vProcess5"/>
    <dgm:cxn modelId="{1BFAC680-E4A2-49D7-A8C9-F9F1B94E19FB}" type="presOf" srcId="{1A43093A-4500-4806-8CA2-F606F2383B96}" destId="{A0C53F26-2F9C-4378-917B-EDA117624011}" srcOrd="0" destOrd="0" presId="urn:microsoft.com/office/officeart/2005/8/layout/vProcess5"/>
    <dgm:cxn modelId="{37991782-107C-4926-86A8-448CE25752A8}" type="presOf" srcId="{9FF52B76-A09D-4C02-B8CA-B98CC2483137}" destId="{33FB82D1-FE32-41F3-8A2D-1D3F0B3B26B0}" srcOrd="0" destOrd="0" presId="urn:microsoft.com/office/officeart/2005/8/layout/vProcess5"/>
    <dgm:cxn modelId="{F68D37AA-1ABD-4D16-AFA5-1FB9EF14DE17}" srcId="{D6C04675-E5EB-418D-970E-882E930ECC89}" destId="{4D6DCFE5-6145-4015-8C38-B252BB8C18AF}" srcOrd="2" destOrd="0" parTransId="{CD09C5DD-2B45-47E0-8F06-92252B3BEB85}" sibTransId="{F0E9EF06-C744-4753-AF00-906457BA8FDB}"/>
    <dgm:cxn modelId="{27F485AA-8968-4EA1-A4D3-9CD7D5CC2DC1}" type="presOf" srcId="{426EAA29-45CF-4040-A8B7-AAD40C5D55E3}" destId="{70FFED63-EE19-4042-8752-647D8FE521C6}" srcOrd="1" destOrd="0" presId="urn:microsoft.com/office/officeart/2005/8/layout/vProcess5"/>
    <dgm:cxn modelId="{6A430BAB-68BC-4847-9693-C6075B8489EF}" type="presOf" srcId="{919DE992-E86A-4825-84C3-D85032CF9DED}" destId="{E99428D6-014A-430D-8A0D-DE1CEA1040F9}" srcOrd="1" destOrd="0" presId="urn:microsoft.com/office/officeart/2005/8/layout/vProcess5"/>
    <dgm:cxn modelId="{E7CDFEAC-73A1-47F7-B1C3-D0D342A5AB85}" type="presOf" srcId="{F0E9EF06-C744-4753-AF00-906457BA8FDB}" destId="{B3E4D02A-3BFE-40F0-9499-6837D590E8B3}" srcOrd="0" destOrd="0" presId="urn:microsoft.com/office/officeart/2005/8/layout/vProcess5"/>
    <dgm:cxn modelId="{566FACB8-5135-42E7-849C-D71036AADDC8}" srcId="{D6C04675-E5EB-418D-970E-882E930ECC89}" destId="{919DE992-E86A-4825-84C3-D85032CF9DED}" srcOrd="1" destOrd="0" parTransId="{A8988336-4B09-4C52-A199-E78752BEAB11}" sibTransId="{9FF52B76-A09D-4C02-B8CA-B98CC2483137}"/>
    <dgm:cxn modelId="{CE0A9AE2-6A9E-4194-AE4A-D9ED92244142}" type="presOf" srcId="{C99D3ED9-7E0A-4BC4-9423-152B37F0DF43}" destId="{EBFE06D8-FAAD-445C-BEB9-99D24049B933}" srcOrd="0" destOrd="0" presId="urn:microsoft.com/office/officeart/2005/8/layout/vProcess5"/>
    <dgm:cxn modelId="{E2576AEA-BAB7-43F4-AD3E-D337F7C890C5}" srcId="{D6C04675-E5EB-418D-970E-882E930ECC89}" destId="{C99D3ED9-7E0A-4BC4-9423-152B37F0DF43}" srcOrd="0" destOrd="0" parTransId="{03130819-CFB1-4412-A2C6-26FBDC05E0E1}" sibTransId="{1A43093A-4500-4806-8CA2-F606F2383B96}"/>
    <dgm:cxn modelId="{B535BB14-7626-46EE-9530-58F7DD120A01}" type="presParOf" srcId="{C88D910C-7381-42A1-922C-64BA9B49015C}" destId="{A0D5E97D-4FB2-4E05-92B8-CB33E7DF5253}" srcOrd="0" destOrd="0" presId="urn:microsoft.com/office/officeart/2005/8/layout/vProcess5"/>
    <dgm:cxn modelId="{D91B9D0C-FDE1-4045-9335-7082AC2E9B1D}" type="presParOf" srcId="{C88D910C-7381-42A1-922C-64BA9B49015C}" destId="{EBFE06D8-FAAD-445C-BEB9-99D24049B933}" srcOrd="1" destOrd="0" presId="urn:microsoft.com/office/officeart/2005/8/layout/vProcess5"/>
    <dgm:cxn modelId="{98589942-3F0D-4939-A2FA-F2367E9E566F}" type="presParOf" srcId="{C88D910C-7381-42A1-922C-64BA9B49015C}" destId="{6CBB7D92-17B7-486E-8440-49D8BF3F890D}" srcOrd="2" destOrd="0" presId="urn:microsoft.com/office/officeart/2005/8/layout/vProcess5"/>
    <dgm:cxn modelId="{3D983BB3-AA3A-4D7F-8A83-81F398FD4B9A}" type="presParOf" srcId="{C88D910C-7381-42A1-922C-64BA9B49015C}" destId="{B6412D71-C9A6-47FB-B8EF-98732D6731D5}" srcOrd="3" destOrd="0" presId="urn:microsoft.com/office/officeart/2005/8/layout/vProcess5"/>
    <dgm:cxn modelId="{B6CBF48A-4AC6-40A1-9302-E07171C0E8CC}" type="presParOf" srcId="{C88D910C-7381-42A1-922C-64BA9B49015C}" destId="{3B46EA8D-61A3-4847-ACA1-C696452C6CAC}" srcOrd="4" destOrd="0" presId="urn:microsoft.com/office/officeart/2005/8/layout/vProcess5"/>
    <dgm:cxn modelId="{275171FC-BED5-4F7F-8D22-4011E5D88561}" type="presParOf" srcId="{C88D910C-7381-42A1-922C-64BA9B49015C}" destId="{A0C53F26-2F9C-4378-917B-EDA117624011}" srcOrd="5" destOrd="0" presId="urn:microsoft.com/office/officeart/2005/8/layout/vProcess5"/>
    <dgm:cxn modelId="{E496DAF3-8DF2-443E-B714-DC1B526062CE}" type="presParOf" srcId="{C88D910C-7381-42A1-922C-64BA9B49015C}" destId="{33FB82D1-FE32-41F3-8A2D-1D3F0B3B26B0}" srcOrd="6" destOrd="0" presId="urn:microsoft.com/office/officeart/2005/8/layout/vProcess5"/>
    <dgm:cxn modelId="{57142FB2-986C-463A-93D9-3E6B176D9A86}" type="presParOf" srcId="{C88D910C-7381-42A1-922C-64BA9B49015C}" destId="{B3E4D02A-3BFE-40F0-9499-6837D590E8B3}" srcOrd="7" destOrd="0" presId="urn:microsoft.com/office/officeart/2005/8/layout/vProcess5"/>
    <dgm:cxn modelId="{A26BEBD6-6190-4A7C-AB3C-7A7EE947AD1E}" type="presParOf" srcId="{C88D910C-7381-42A1-922C-64BA9B49015C}" destId="{5B392EDC-2D58-413B-B974-8E18A680B527}" srcOrd="8" destOrd="0" presId="urn:microsoft.com/office/officeart/2005/8/layout/vProcess5"/>
    <dgm:cxn modelId="{D948B382-283A-41D2-9F99-0898679E1E51}" type="presParOf" srcId="{C88D910C-7381-42A1-922C-64BA9B49015C}" destId="{E99428D6-014A-430D-8A0D-DE1CEA1040F9}" srcOrd="9" destOrd="0" presId="urn:microsoft.com/office/officeart/2005/8/layout/vProcess5"/>
    <dgm:cxn modelId="{0C6C72E8-928E-4560-B369-15794A6B6EF8}" type="presParOf" srcId="{C88D910C-7381-42A1-922C-64BA9B49015C}" destId="{F01C9FDA-ECCD-42DC-8830-26EEB2EDB49A}" srcOrd="10" destOrd="0" presId="urn:microsoft.com/office/officeart/2005/8/layout/vProcess5"/>
    <dgm:cxn modelId="{8EE1248C-3B45-44AE-9AAE-CFDAB581B4A4}" type="presParOf" srcId="{C88D910C-7381-42A1-922C-64BA9B49015C}" destId="{70FFED63-EE19-4042-8752-647D8FE521C6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66CA00-3EBE-47AA-B88F-6CB40A4272E0}">
      <dsp:nvSpPr>
        <dsp:cNvPr id="0" name=""/>
        <dsp:cNvSpPr/>
      </dsp:nvSpPr>
      <dsp:spPr>
        <a:xfrm>
          <a:off x="0" y="0"/>
          <a:ext cx="7589352" cy="863753"/>
        </a:xfrm>
        <a:prstGeom prst="roundRect">
          <a:avLst>
            <a:gd name="adj" fmla="val 10000"/>
          </a:avLst>
        </a:prstGeom>
        <a:solidFill>
          <a:schemeClr val="accent4">
            <a:lumMod val="50000"/>
          </a:schemeClr>
        </a:solidFill>
        <a:ln>
          <a:solidFill>
            <a:schemeClr val="bg1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cs-CZ" sz="1600" kern="1200" dirty="0"/>
            <a:t>Linus </a:t>
          </a:r>
          <a:r>
            <a:rPr lang="cs-CZ" sz="1600" kern="1200" dirty="0" err="1"/>
            <a:t>Torvalds</a:t>
          </a:r>
          <a:r>
            <a:rPr lang="cs-CZ" sz="1600" kern="1200" dirty="0"/>
            <a:t> vytvořil první jádro Linuxu v roce 1991 ve verzi 0.01 jako svůj koníček</a:t>
          </a:r>
          <a:endParaRPr lang="en-US" sz="1600" kern="1200" dirty="0"/>
        </a:p>
      </dsp:txBody>
      <dsp:txXfrm>
        <a:off x="25298" y="25298"/>
        <a:ext cx="6584308" cy="813157"/>
      </dsp:txXfrm>
    </dsp:sp>
    <dsp:sp modelId="{ED96E57B-725C-4E53-8892-B1CCD176AA05}">
      <dsp:nvSpPr>
        <dsp:cNvPr id="0" name=""/>
        <dsp:cNvSpPr/>
      </dsp:nvSpPr>
      <dsp:spPr>
        <a:xfrm>
          <a:off x="635608" y="1020799"/>
          <a:ext cx="7589352" cy="863753"/>
        </a:xfrm>
        <a:prstGeom prst="roundRect">
          <a:avLst>
            <a:gd name="adj" fmla="val 10000"/>
          </a:avLst>
        </a:prstGeom>
        <a:solidFill>
          <a:schemeClr val="accent4">
            <a:lumMod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cs-CZ" sz="1600" kern="1200" dirty="0"/>
            <a:t>Hlavní důvod k jeho vytvoření byl fakt, že vytvoření Unix-</a:t>
          </a:r>
          <a:r>
            <a:rPr lang="cs-CZ" sz="1600" kern="1200" dirty="0" err="1"/>
            <a:t>like</a:t>
          </a:r>
          <a:r>
            <a:rPr lang="cs-CZ" sz="1600" kern="1200" dirty="0"/>
            <a:t> systému bude velmi prospěšné pro střední a vysoké školy</a:t>
          </a:r>
          <a:endParaRPr lang="en-US" sz="1600" kern="1200" dirty="0"/>
        </a:p>
      </dsp:txBody>
      <dsp:txXfrm>
        <a:off x="660906" y="1046097"/>
        <a:ext cx="6341708" cy="813157"/>
      </dsp:txXfrm>
    </dsp:sp>
    <dsp:sp modelId="{C83B0B55-886C-4012-B6BE-F118AFCE9DB4}">
      <dsp:nvSpPr>
        <dsp:cNvPr id="0" name=""/>
        <dsp:cNvSpPr/>
      </dsp:nvSpPr>
      <dsp:spPr>
        <a:xfrm>
          <a:off x="1261729" y="2041599"/>
          <a:ext cx="7589352" cy="863753"/>
        </a:xfrm>
        <a:prstGeom prst="roundRect">
          <a:avLst>
            <a:gd name="adj" fmla="val 10000"/>
          </a:avLst>
        </a:prstGeom>
        <a:solidFill>
          <a:schemeClr val="accent4">
            <a:lumMod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cs-CZ" sz="1600" kern="1200"/>
            <a:t>Po jeho zveřejnění se linuxové jádro stalo velmi populární </a:t>
          </a:r>
          <a:endParaRPr lang="en-US" sz="1600" kern="1200"/>
        </a:p>
      </dsp:txBody>
      <dsp:txXfrm>
        <a:off x="1287027" y="2066897"/>
        <a:ext cx="6351194" cy="813157"/>
      </dsp:txXfrm>
    </dsp:sp>
    <dsp:sp modelId="{1307ECA8-55F9-4F13-A1D4-B79EFCE13330}">
      <dsp:nvSpPr>
        <dsp:cNvPr id="0" name=""/>
        <dsp:cNvSpPr/>
      </dsp:nvSpPr>
      <dsp:spPr>
        <a:xfrm>
          <a:off x="1897337" y="3062398"/>
          <a:ext cx="7589352" cy="863753"/>
        </a:xfrm>
        <a:prstGeom prst="roundRect">
          <a:avLst>
            <a:gd name="adj" fmla="val 10000"/>
          </a:avLst>
        </a:prstGeom>
        <a:solidFill>
          <a:schemeClr val="accent4">
            <a:lumMod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just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cs-CZ" sz="1600" kern="1200" noProof="0"/>
            <a:t>Linusovi přicházely častěji a častěji e-maily k jeho vylepšování a opravám</a:t>
          </a:r>
          <a:endParaRPr lang="cs-CZ" sz="1600" kern="1200" noProof="0" dirty="0"/>
        </a:p>
      </dsp:txBody>
      <dsp:txXfrm>
        <a:off x="1922635" y="3087696"/>
        <a:ext cx="6341708" cy="813157"/>
      </dsp:txXfrm>
    </dsp:sp>
    <dsp:sp modelId="{227A9507-3444-44C9-82E3-3E42366A47CC}">
      <dsp:nvSpPr>
        <dsp:cNvPr id="0" name=""/>
        <dsp:cNvSpPr/>
      </dsp:nvSpPr>
      <dsp:spPr>
        <a:xfrm>
          <a:off x="7027912" y="661556"/>
          <a:ext cx="561439" cy="561439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500" kern="1200"/>
        </a:p>
      </dsp:txBody>
      <dsp:txXfrm>
        <a:off x="7154236" y="661556"/>
        <a:ext cx="308791" cy="422483"/>
      </dsp:txXfrm>
    </dsp:sp>
    <dsp:sp modelId="{88ACD3DD-22C2-4D20-863A-60E3071C84CB}">
      <dsp:nvSpPr>
        <dsp:cNvPr id="0" name=""/>
        <dsp:cNvSpPr/>
      </dsp:nvSpPr>
      <dsp:spPr>
        <a:xfrm>
          <a:off x="7663520" y="1682356"/>
          <a:ext cx="561439" cy="561439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331531"/>
            <a:satOff val="6204"/>
            <a:lumOff val="484"/>
            <a:alphaOff val="0"/>
          </a:schemeClr>
        </a:solidFill>
        <a:ln w="6350" cap="flat" cmpd="sng" algn="ctr">
          <a:solidFill>
            <a:schemeClr val="accent2">
              <a:tint val="40000"/>
              <a:alpha val="90000"/>
              <a:hueOff val="-331531"/>
              <a:satOff val="6204"/>
              <a:lumOff val="484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500" kern="1200"/>
        </a:p>
      </dsp:txBody>
      <dsp:txXfrm>
        <a:off x="7789844" y="1682356"/>
        <a:ext cx="308791" cy="422483"/>
      </dsp:txXfrm>
    </dsp:sp>
    <dsp:sp modelId="{0DA1779E-10FC-475C-B23F-AF4EFFECDD82}">
      <dsp:nvSpPr>
        <dsp:cNvPr id="0" name=""/>
        <dsp:cNvSpPr/>
      </dsp:nvSpPr>
      <dsp:spPr>
        <a:xfrm>
          <a:off x="8289642" y="2703155"/>
          <a:ext cx="561439" cy="561439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663062"/>
            <a:satOff val="12408"/>
            <a:lumOff val="969"/>
            <a:alphaOff val="0"/>
          </a:schemeClr>
        </a:solidFill>
        <a:ln w="6350" cap="flat" cmpd="sng" algn="ctr">
          <a:solidFill>
            <a:schemeClr val="accent2">
              <a:tint val="40000"/>
              <a:alpha val="90000"/>
              <a:hueOff val="-663062"/>
              <a:satOff val="12408"/>
              <a:lumOff val="969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500" kern="1200"/>
        </a:p>
      </dsp:txBody>
      <dsp:txXfrm>
        <a:off x="8415966" y="2703155"/>
        <a:ext cx="308791" cy="42248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BFE06D8-FAAD-445C-BEB9-99D24049B933}">
      <dsp:nvSpPr>
        <dsp:cNvPr id="0" name=""/>
        <dsp:cNvSpPr/>
      </dsp:nvSpPr>
      <dsp:spPr>
        <a:xfrm>
          <a:off x="0" y="0"/>
          <a:ext cx="7622867" cy="934981"/>
        </a:xfrm>
        <a:prstGeom prst="roundRect">
          <a:avLst>
            <a:gd name="adj" fmla="val 10000"/>
          </a:avLst>
        </a:prstGeom>
        <a:solidFill>
          <a:schemeClr val="accent4">
            <a:lumMod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1700" kern="1200" dirty="0"/>
            <a:t>PŘI VÝVOJI POUŽIL TAKÉ GNU, Z NĚJ VZAL SHELL BASH A DALŠÍ NÁSTROJE JAKO ZÁKLADNÍ UNIXOVÉ NÁSTROJE, KOMPILÁTOR GCC A DALŠÍ</a:t>
          </a:r>
          <a:endParaRPr lang="en-US" sz="1700" kern="1200" dirty="0"/>
        </a:p>
      </dsp:txBody>
      <dsp:txXfrm>
        <a:off x="27385" y="27385"/>
        <a:ext cx="6534942" cy="880211"/>
      </dsp:txXfrm>
    </dsp:sp>
    <dsp:sp modelId="{6CBB7D92-17B7-486E-8440-49D8BF3F890D}">
      <dsp:nvSpPr>
        <dsp:cNvPr id="0" name=""/>
        <dsp:cNvSpPr/>
      </dsp:nvSpPr>
      <dsp:spPr>
        <a:xfrm>
          <a:off x="638415" y="1104977"/>
          <a:ext cx="7622867" cy="934981"/>
        </a:xfrm>
        <a:prstGeom prst="roundRect">
          <a:avLst>
            <a:gd name="adj" fmla="val 10000"/>
          </a:avLst>
        </a:prstGeom>
        <a:solidFill>
          <a:schemeClr val="accent4">
            <a:lumMod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just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1700" kern="1200" dirty="0"/>
            <a:t>POZDĚJI LINUX PŘEDBĚHL I SVŮJ VZOR MINIX</a:t>
          </a:r>
          <a:endParaRPr lang="en-US" sz="1700" kern="1200" dirty="0"/>
        </a:p>
      </dsp:txBody>
      <dsp:txXfrm>
        <a:off x="665800" y="1132362"/>
        <a:ext cx="6321944" cy="880211"/>
      </dsp:txXfrm>
    </dsp:sp>
    <dsp:sp modelId="{B6412D71-C9A6-47FB-B8EF-98732D6731D5}">
      <dsp:nvSpPr>
        <dsp:cNvPr id="0" name=""/>
        <dsp:cNvSpPr/>
      </dsp:nvSpPr>
      <dsp:spPr>
        <a:xfrm>
          <a:off x="1267301" y="2209955"/>
          <a:ext cx="7622867" cy="934981"/>
        </a:xfrm>
        <a:prstGeom prst="roundRect">
          <a:avLst>
            <a:gd name="adj" fmla="val 10000"/>
          </a:avLst>
        </a:prstGeom>
        <a:solidFill>
          <a:schemeClr val="accent4">
            <a:lumMod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1700" kern="1200" dirty="0"/>
            <a:t>V ROCE 1997 BYLA ZVEŘEJNĚNA KNIHA O JEHO VYTVOŘENÍ: KATEDRÁLA A TRŽIŠTĚ OD ERICA S. RAYMONDA</a:t>
          </a:r>
          <a:endParaRPr lang="en-US" sz="1700" kern="1200" dirty="0"/>
        </a:p>
      </dsp:txBody>
      <dsp:txXfrm>
        <a:off x="1294686" y="2237340"/>
        <a:ext cx="6331472" cy="880211"/>
      </dsp:txXfrm>
    </dsp:sp>
    <dsp:sp modelId="{3B46EA8D-61A3-4847-ACA1-C696452C6CAC}">
      <dsp:nvSpPr>
        <dsp:cNvPr id="0" name=""/>
        <dsp:cNvSpPr/>
      </dsp:nvSpPr>
      <dsp:spPr>
        <a:xfrm>
          <a:off x="1905716" y="3314933"/>
          <a:ext cx="7622867" cy="934981"/>
        </a:xfrm>
        <a:prstGeom prst="roundRect">
          <a:avLst>
            <a:gd name="adj" fmla="val 10000"/>
          </a:avLst>
        </a:prstGeom>
        <a:solidFill>
          <a:schemeClr val="accent4">
            <a:lumMod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1700" kern="1200" dirty="0"/>
            <a:t>I DNES JE LINUS TORVALDS JEHO HLAVOU A STÁLE VYDÁVÁ NOVÁ LINUXOVÁ JÁDRA, KTERÝ JE PLACEN VELKÝMI FIRMAMI JAKO RED HAT, INTEL, IBM A DALŠÍMI</a:t>
          </a:r>
          <a:endParaRPr lang="en-US" sz="1700" kern="1200" dirty="0"/>
        </a:p>
      </dsp:txBody>
      <dsp:txXfrm>
        <a:off x="1933101" y="3342318"/>
        <a:ext cx="6321944" cy="880211"/>
      </dsp:txXfrm>
    </dsp:sp>
    <dsp:sp modelId="{A0C53F26-2F9C-4378-917B-EDA117624011}">
      <dsp:nvSpPr>
        <dsp:cNvPr id="0" name=""/>
        <dsp:cNvSpPr/>
      </dsp:nvSpPr>
      <dsp:spPr>
        <a:xfrm>
          <a:off x="7015129" y="716110"/>
          <a:ext cx="607737" cy="607737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/>
        </a:p>
      </dsp:txBody>
      <dsp:txXfrm>
        <a:off x="7151870" y="716110"/>
        <a:ext cx="334255" cy="457322"/>
      </dsp:txXfrm>
    </dsp:sp>
    <dsp:sp modelId="{33FB82D1-FE32-41F3-8A2D-1D3F0B3B26B0}">
      <dsp:nvSpPr>
        <dsp:cNvPr id="0" name=""/>
        <dsp:cNvSpPr/>
      </dsp:nvSpPr>
      <dsp:spPr>
        <a:xfrm>
          <a:off x="7653544" y="1821088"/>
          <a:ext cx="607737" cy="607737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331531"/>
            <a:satOff val="6204"/>
            <a:lumOff val="484"/>
            <a:alphaOff val="0"/>
          </a:schemeClr>
        </a:solidFill>
        <a:ln w="6350" cap="flat" cmpd="sng" algn="ctr">
          <a:solidFill>
            <a:schemeClr val="accent2">
              <a:tint val="40000"/>
              <a:alpha val="90000"/>
              <a:hueOff val="-331531"/>
              <a:satOff val="6204"/>
              <a:lumOff val="484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/>
        </a:p>
      </dsp:txBody>
      <dsp:txXfrm>
        <a:off x="7790285" y="1821088"/>
        <a:ext cx="334255" cy="457322"/>
      </dsp:txXfrm>
    </dsp:sp>
    <dsp:sp modelId="{B3E4D02A-3BFE-40F0-9499-6837D590E8B3}">
      <dsp:nvSpPr>
        <dsp:cNvPr id="0" name=""/>
        <dsp:cNvSpPr/>
      </dsp:nvSpPr>
      <dsp:spPr>
        <a:xfrm>
          <a:off x="8282431" y="2926066"/>
          <a:ext cx="607737" cy="607737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663062"/>
            <a:satOff val="12408"/>
            <a:lumOff val="969"/>
            <a:alphaOff val="0"/>
          </a:schemeClr>
        </a:solidFill>
        <a:ln w="6350" cap="flat" cmpd="sng" algn="ctr">
          <a:solidFill>
            <a:schemeClr val="accent2">
              <a:tint val="40000"/>
              <a:alpha val="90000"/>
              <a:hueOff val="-663062"/>
              <a:satOff val="12408"/>
              <a:lumOff val="969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/>
        </a:p>
      </dsp:txBody>
      <dsp:txXfrm>
        <a:off x="8419172" y="2926066"/>
        <a:ext cx="334255" cy="45732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EDDFD5-A815-42F4-BC94-04648630B084}" type="datetimeFigureOut">
              <a:rPr lang="cs-CZ" smtClean="0"/>
              <a:t>28.01.2023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52E0EA-6D0E-4413-B5B0-00C1F5DDE783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7688580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Akorát se předem omlouvám, ale akční ikony nejsou úplně na stejném místě.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52E0EA-6D0E-4413-B5B0-00C1F5DDE783}" type="slidenum">
              <a:rPr lang="cs-CZ" smtClean="0"/>
              <a:t>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8626177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Co si budeme povídat, lepší je mít funkční počítač pro základní věci než funkční počítač.</a:t>
            </a:r>
          </a:p>
          <a:p>
            <a:r>
              <a:rPr lang="cs-CZ" dirty="0"/>
              <a:t>O </a:t>
            </a:r>
            <a:r>
              <a:rPr lang="cs-CZ" dirty="0" err="1"/>
              <a:t>Lubuntu</a:t>
            </a:r>
            <a:r>
              <a:rPr lang="cs-CZ" dirty="0"/>
              <a:t> a Linux Lite později v prezentaci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52E0EA-6D0E-4413-B5B0-00C1F5DDE783}" type="slidenum">
              <a:rPr lang="cs-CZ" smtClean="0"/>
              <a:t>10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629659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Lze také třeba ovládat žaluzie a klimatizaci, </a:t>
            </a:r>
            <a:r>
              <a:rPr lang="cs-CZ" dirty="0" err="1"/>
              <a:t>streamovat</a:t>
            </a:r>
            <a:r>
              <a:rPr lang="cs-CZ" dirty="0"/>
              <a:t> hudbu, udělat </a:t>
            </a:r>
            <a:r>
              <a:rPr lang="cs-CZ" dirty="0" err="1"/>
              <a:t>fotorámeček</a:t>
            </a:r>
            <a:r>
              <a:rPr lang="cs-CZ" dirty="0"/>
              <a:t> vlastně na všechno co si vzpomenete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52E0EA-6D0E-4413-B5B0-00C1F5DDE783}" type="slidenum">
              <a:rPr lang="cs-CZ" smtClean="0"/>
              <a:t>11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5547367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/>
              <a:t>Pro torrenty se to hodí zvláště pro lidi, kteří nechtějí mít počítač zapnutý 24/7</a:t>
            </a:r>
          </a:p>
          <a:p>
            <a:endParaRPr lang="en-US"/>
          </a:p>
          <a:p>
            <a:r>
              <a:rPr lang="en-US"/>
              <a:t>Jen tak pro zajímavost, zašel jsem na stránku a už nefunguje</a:t>
            </a:r>
          </a:p>
          <a:p>
            <a:endParaRPr lang="en-US"/>
          </a:p>
          <a:p>
            <a:r>
              <a:rPr lang="en-US"/>
              <a:t>A konec podpory MCE byla oznámena v květnu 2015 před vydáním Windows 10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O </a:t>
            </a:r>
            <a:r>
              <a:rPr lang="cs-CZ" dirty="0" err="1"/>
              <a:t>Kali</a:t>
            </a:r>
            <a:r>
              <a:rPr lang="cs-CZ" dirty="0"/>
              <a:t> Linuxu a možná i </a:t>
            </a:r>
            <a:r>
              <a:rPr lang="cs-CZ" dirty="0" err="1"/>
              <a:t>BlackTracku</a:t>
            </a:r>
            <a:r>
              <a:rPr lang="cs-CZ" dirty="0"/>
              <a:t> něco později.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52E0EA-6D0E-4413-B5B0-00C1F5DDE783}" type="slidenum">
              <a:rPr lang="cs-CZ" smtClean="0"/>
              <a:t>13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7804333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Live CD mají skoro všechny Linuxové distribuce…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52E0EA-6D0E-4413-B5B0-00C1F5DDE783}" type="slidenum">
              <a:rPr lang="cs-CZ" smtClean="0"/>
              <a:t>14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4552893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Zařadil jsem to do takových čtyř podskupin…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52E0EA-6D0E-4413-B5B0-00C1F5DDE783}" type="slidenum">
              <a:rPr lang="cs-CZ" smtClean="0"/>
              <a:t>15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3082545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Tím, že skrývá soubory, je hodně bezpečný, protože v případě útoku malwarem jsou soubory izolovány a není možné k nim p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s-CZ" dirty="0"/>
              <a:t>Jen tak pro šťouraly, má monolitické jádro (to pochází z </a:t>
            </a:r>
            <a:r>
              <a:rPr lang="cs-CZ" dirty="0" err="1"/>
              <a:t>MINIXu</a:t>
            </a:r>
            <a:r>
              <a:rPr lang="cs-CZ" dirty="0"/>
              <a:t>)…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52E0EA-6D0E-4413-B5B0-00C1F5DDE783}" type="slidenum">
              <a:rPr lang="cs-CZ" smtClean="0"/>
              <a:t>16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5600817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Viděl jsem jednoho člověka nabourávat se do Windows XP bez </a:t>
            </a:r>
            <a:r>
              <a:rPr lang="cs-CZ" dirty="0" err="1"/>
              <a:t>Service</a:t>
            </a:r>
            <a:r>
              <a:rPr lang="cs-CZ" dirty="0"/>
              <a:t> Packu a celkem dobře se do něj dá nabourat, ale jak říkám, používá se na penetrační testy. Normální hacker by si vytvořil svůj systém pro </a:t>
            </a:r>
            <a:r>
              <a:rPr lang="cs-CZ" dirty="0" err="1"/>
              <a:t>hackování</a:t>
            </a:r>
            <a:r>
              <a:rPr lang="cs-CZ" dirty="0"/>
              <a:t>…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52E0EA-6D0E-4413-B5B0-00C1F5DDE783}" type="slidenum">
              <a:rPr lang="cs-CZ" smtClean="0"/>
              <a:t>18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64906531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Verze: 2016.1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52E0EA-6D0E-4413-B5B0-00C1F5DDE783}" type="slidenum">
              <a:rPr lang="cs-CZ" smtClean="0"/>
              <a:t>19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3315253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Okrajově, Matyášův oblíbený Linux…</a:t>
            </a:r>
            <a:endParaRPr lang="en-US" dirty="0"/>
          </a:p>
          <a:p>
            <a:r>
              <a:rPr lang="en-US" dirty="0" err="1"/>
              <a:t>Jeho</a:t>
            </a:r>
            <a:r>
              <a:rPr lang="en-US" dirty="0"/>
              <a:t> </a:t>
            </a:r>
            <a:r>
              <a:rPr lang="en-US" dirty="0" err="1"/>
              <a:t>název</a:t>
            </a:r>
            <a:r>
              <a:rPr lang="en-US" dirty="0"/>
              <a:t> je </a:t>
            </a:r>
            <a:r>
              <a:rPr lang="en-US" dirty="0" err="1"/>
              <a:t>odvozen</a:t>
            </a:r>
            <a:r>
              <a:rPr lang="en-US" dirty="0"/>
              <a:t> od </a:t>
            </a:r>
            <a:r>
              <a:rPr lang="en-US" dirty="0" err="1"/>
              <a:t>jeho</a:t>
            </a:r>
            <a:r>
              <a:rPr lang="en-US" dirty="0"/>
              <a:t> </a:t>
            </a:r>
            <a:r>
              <a:rPr lang="en-US" dirty="0" err="1"/>
              <a:t>jména</a:t>
            </a:r>
            <a:r>
              <a:rPr lang="en-US" dirty="0"/>
              <a:t> a </a:t>
            </a:r>
            <a:r>
              <a:rPr lang="en-US" dirty="0" err="1"/>
              <a:t>jména</a:t>
            </a:r>
            <a:r>
              <a:rPr lang="en-US" dirty="0"/>
              <a:t> </a:t>
            </a:r>
            <a:r>
              <a:rPr lang="en-US" dirty="0" err="1"/>
              <a:t>jeho</a:t>
            </a:r>
            <a:r>
              <a:rPr lang="en-US" dirty="0"/>
              <a:t> </a:t>
            </a:r>
            <a:r>
              <a:rPr lang="en-US" dirty="0" err="1"/>
              <a:t>ženy</a:t>
            </a:r>
            <a:r>
              <a:rPr lang="en-US" dirty="0"/>
              <a:t> Debry…</a:t>
            </a:r>
            <a:endParaRPr lang="cs-CZ" dirty="0"/>
          </a:p>
          <a:p>
            <a:r>
              <a:rPr lang="cs-CZ" dirty="0"/>
              <a:t>Mezi ně patří: </a:t>
            </a:r>
            <a:r>
              <a:rPr lang="cs-CZ" dirty="0" err="1"/>
              <a:t>Ubuntu</a:t>
            </a:r>
            <a:r>
              <a:rPr lang="cs-CZ" dirty="0"/>
              <a:t>, </a:t>
            </a:r>
            <a:r>
              <a:rPr lang="cs-CZ" dirty="0" err="1"/>
              <a:t>Kali</a:t>
            </a:r>
            <a:r>
              <a:rPr lang="cs-CZ" dirty="0"/>
              <a:t> Linux a všechny distribuce v této prezentaci…</a:t>
            </a:r>
          </a:p>
          <a:p>
            <a:r>
              <a:rPr lang="cs-CZ" dirty="0"/>
              <a:t>Používá se spíše v </a:t>
            </a:r>
            <a:r>
              <a:rPr lang="cs-CZ" dirty="0" err="1"/>
              <a:t>serverch</a:t>
            </a:r>
            <a:r>
              <a:rPr lang="cs-CZ" dirty="0"/>
              <a:t>, kvůli své jednoduché údržbě a stabilitě…</a:t>
            </a:r>
          </a:p>
          <a:p>
            <a:r>
              <a:rPr lang="cs-CZ" dirty="0"/>
              <a:t>Po příchodu </a:t>
            </a:r>
            <a:r>
              <a:rPr lang="cs-CZ" dirty="0" err="1"/>
              <a:t>Ubuntu</a:t>
            </a:r>
            <a:r>
              <a:rPr lang="cs-CZ" dirty="0"/>
              <a:t> jeho dominance v domácnostech začala upadat…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52E0EA-6D0E-4413-B5B0-00C1F5DDE783}" type="slidenum">
              <a:rPr lang="cs-CZ" smtClean="0"/>
              <a:t>20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1781625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Vybral jsem zde takové jednoduché rozdělení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52E0EA-6D0E-4413-B5B0-00C1F5DDE783}" type="slidenum">
              <a:rPr lang="cs-CZ" smtClean="0"/>
              <a:t>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68140232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Instalace </a:t>
            </a:r>
            <a:r>
              <a:rPr lang="cs-CZ" dirty="0" err="1"/>
              <a:t>Ubuntu</a:t>
            </a:r>
            <a:r>
              <a:rPr lang="cs-CZ" dirty="0"/>
              <a:t> vypadá podobně jako u Windows 10…</a:t>
            </a:r>
          </a:p>
          <a:p>
            <a:r>
              <a:rPr lang="cs-CZ" dirty="0"/>
              <a:t>Možná někdo neví, ale toto je logo </a:t>
            </a:r>
            <a:r>
              <a:rPr lang="cs-CZ" dirty="0" err="1"/>
              <a:t>Ubuntu</a:t>
            </a:r>
            <a:r>
              <a:rPr lang="cs-CZ" dirty="0"/>
              <a:t>…</a:t>
            </a:r>
          </a:p>
          <a:p>
            <a:r>
              <a:rPr lang="cs-CZ" dirty="0"/>
              <a:t>Více o </a:t>
            </a:r>
            <a:r>
              <a:rPr lang="cs-CZ" dirty="0" err="1"/>
              <a:t>Lubuntu</a:t>
            </a:r>
            <a:r>
              <a:rPr lang="cs-CZ" dirty="0"/>
              <a:t> později…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52E0EA-6D0E-4413-B5B0-00C1F5DDE783}" type="slidenum">
              <a:rPr lang="cs-CZ" smtClean="0"/>
              <a:t>22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5985045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Přestože se jedná o stejný operační systém, každé grafické prostředí nabízí jiné funkce…</a:t>
            </a:r>
          </a:p>
          <a:p>
            <a:r>
              <a:rPr lang="cs-CZ" dirty="0"/>
              <a:t>Ačkoli to je open-source OS, má malou část proprietární…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52E0EA-6D0E-4413-B5B0-00C1F5DDE783}" type="slidenum">
              <a:rPr lang="cs-CZ" smtClean="0"/>
              <a:t>24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93802812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Jsem, možná, někdy </a:t>
            </a:r>
            <a:r>
              <a:rPr lang="cs-CZ" dirty="0" err="1"/>
              <a:t>otravnej</a:t>
            </a:r>
            <a:r>
              <a:rPr lang="cs-CZ" dirty="0"/>
              <a:t>, ale ne takhle…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52E0EA-6D0E-4413-B5B0-00C1F5DDE783}" type="slidenum">
              <a:rPr lang="cs-CZ" smtClean="0"/>
              <a:t>26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6690621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Zajímavost: První co mi vyskočilo při hledání obrázku k tomuto Linuxu, nebyla sama Hannah, ale tento operační systém</a:t>
            </a:r>
          </a:p>
          <a:p>
            <a:r>
              <a:rPr lang="cs-CZ" dirty="0"/>
              <a:t>Je málo informací ohledně Hannah Montana Linuxu…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52E0EA-6D0E-4413-B5B0-00C1F5DDE783}" type="slidenum">
              <a:rPr lang="cs-CZ" smtClean="0"/>
              <a:t>27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65421206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Napravo je logo Linux Lite</a:t>
            </a:r>
          </a:p>
          <a:p>
            <a:r>
              <a:rPr lang="cs-CZ" dirty="0"/>
              <a:t>Postrádá pár příkazů, menší </a:t>
            </a:r>
            <a:r>
              <a:rPr lang="cs-CZ" dirty="0" err="1"/>
              <a:t>uspůsobení</a:t>
            </a:r>
            <a:r>
              <a:rPr lang="cs-CZ" dirty="0"/>
              <a:t> téma, ale jinak je velmi použitelný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52E0EA-6D0E-4413-B5B0-00C1F5DDE783}" type="slidenum">
              <a:rPr lang="cs-CZ" smtClean="0"/>
              <a:t>29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25912441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Každá aplikace, která s tím přijde je speciálně uzpůsobená pro něj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52E0EA-6D0E-4413-B5B0-00C1F5DDE783}" type="slidenum">
              <a:rPr lang="cs-CZ" smtClean="0"/>
              <a:t>31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35145362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52E0EA-6D0E-4413-B5B0-00C1F5DDE783}" type="slidenum">
              <a:rPr lang="cs-CZ" smtClean="0"/>
              <a:t>33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52145822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Mimochodem, tato ikona směřuje na GitHub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52E0EA-6D0E-4413-B5B0-00C1F5DDE783}" type="slidenum">
              <a:rPr lang="cs-CZ" smtClean="0"/>
              <a:t>34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460909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Trochu více toho bude později v prezentaci…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52E0EA-6D0E-4413-B5B0-00C1F5DDE783}" type="slidenum">
              <a:rPr lang="cs-CZ" smtClean="0"/>
              <a:t>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1304024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Basic je programovací jazyk využívaný v 80. letech minulého století na skoro všech 8-bitových počítačích…</a:t>
            </a:r>
          </a:p>
          <a:p>
            <a:r>
              <a:rPr lang="cs-CZ" dirty="0"/>
              <a:t>Jeho diplomová práce se jmenovala: Linux, přenosný operační systém a napsal ji na počítači typu PC-AT…</a:t>
            </a:r>
          </a:p>
          <a:p>
            <a:r>
              <a:rPr lang="cs-CZ" dirty="0"/>
              <a:t>Trochu historie bude později…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s-CZ" dirty="0"/>
              <a:t>Znění zákona: </a:t>
            </a:r>
            <a:r>
              <a:rPr lang="cs-CZ" sz="1200" dirty="0"/>
              <a:t>„Je-li hodně očí, všechny chyby jsou malé.“</a:t>
            </a:r>
          </a:p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52E0EA-6D0E-4413-B5B0-00C1F5DDE783}" type="slidenum">
              <a:rPr lang="cs-CZ" smtClean="0"/>
              <a:t>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798808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52E0EA-6D0E-4413-B5B0-00C1F5DDE783}" type="slidenum">
              <a:rPr lang="cs-CZ" smtClean="0"/>
              <a:t>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7216665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Mimochodem, GCC je sada překladačů různých programovacích jazyků třeba C, C++, </a:t>
            </a:r>
            <a:r>
              <a:rPr lang="cs-CZ" dirty="0" err="1"/>
              <a:t>Rust</a:t>
            </a:r>
            <a:r>
              <a:rPr lang="cs-CZ" dirty="0"/>
              <a:t> a další…</a:t>
            </a:r>
          </a:p>
          <a:p>
            <a:r>
              <a:rPr lang="cs-CZ" dirty="0"/>
              <a:t>Jen tak okrajově, tu sadu překladačů vytvořil tvůrce GNU Richard </a:t>
            </a:r>
            <a:r>
              <a:rPr lang="cs-CZ" dirty="0" err="1"/>
              <a:t>Stallman</a:t>
            </a:r>
            <a:r>
              <a:rPr lang="cs-CZ" dirty="0"/>
              <a:t>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52E0EA-6D0E-4413-B5B0-00C1F5DDE783}" type="slidenum">
              <a:rPr lang="cs-CZ" smtClean="0"/>
              <a:t>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0443758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s-CZ" dirty="0"/>
              <a:t>Taková základní (možná i něco navíc) těch bude asi sedm…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52E0EA-6D0E-4413-B5B0-00C1F5DDE783}" type="slidenum">
              <a:rPr lang="cs-CZ" smtClean="0"/>
              <a:t>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6669263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Podle serveru webtribunal.org používá Linux asi 96,6 procent z milionu serverů na světě…</a:t>
            </a:r>
          </a:p>
          <a:p>
            <a:r>
              <a:rPr lang="cs-CZ" dirty="0"/>
              <a:t>Škálovatelnost – schopnost pracovat s daty s náhlou změnou…</a:t>
            </a:r>
          </a:p>
          <a:p>
            <a:r>
              <a:rPr lang="cs-CZ" dirty="0"/>
              <a:t>Zkratka LTS znamená Long-Term Support, distribuce, která má dlouhé support období, až pět let…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52E0EA-6D0E-4413-B5B0-00C1F5DDE783}" type="slidenum">
              <a:rPr lang="cs-CZ" smtClean="0"/>
              <a:t>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1712182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Podle tabulky ze serveru stackscale.com nějakou formu Linuxu používají všech 10 uvedených příkladů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52E0EA-6D0E-4413-B5B0-00C1F5DDE783}" type="slidenum">
              <a:rPr lang="cs-CZ" smtClean="0"/>
              <a:t>9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8019086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03645-DCFE-47FC-8A66-F9A45A422E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21150" y="1247140"/>
            <a:ext cx="7891760" cy="3450844"/>
          </a:xfrm>
        </p:spPr>
        <p:txBody>
          <a:bodyPr anchor="t"/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D509FA-7BD7-4D45-998F-0E43038F17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21150" y="4818126"/>
            <a:ext cx="7891760" cy="1268984"/>
          </a:xfrm>
        </p:spPr>
        <p:txBody>
          <a:bodyPr anchor="b"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D03A0B2-4A2F-D846-A5E6-FB7CB9A031F7}"/>
              </a:ext>
            </a:extLst>
          </p:cNvPr>
          <p:cNvSpPr/>
          <p:nvPr/>
        </p:nvSpPr>
        <p:spPr>
          <a:xfrm>
            <a:off x="1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F573F1D-73A7-FB41-BCAD-FC9AA7DEF4F5}"/>
              </a:ext>
            </a:extLst>
          </p:cNvPr>
          <p:cNvSpPr/>
          <p:nvPr/>
        </p:nvSpPr>
        <p:spPr>
          <a:xfrm>
            <a:off x="0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CFA51C-E4FE-4BF2-A2DD-E32DE57D8A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1449AA12-8195-4182-A7AC-2E7E59DFBDAF}" type="datetimeFigureOut">
              <a:rPr lang="en-US" smtClean="0"/>
              <a:pPr algn="r"/>
              <a:t>1/28/2023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A438448-FC2D-4A2F-B7C0-04AC50311E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21150" y="6292850"/>
            <a:ext cx="4114800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3B07C67E-EAD9-47D8-9559-4E091BC03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100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000">
        <p159:morph option="byObject"/>
      </p:transition>
    </mc:Choice>
    <mc:Fallback xmlns="">
      <p:transition spd="slow" advTm="6000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EC53B0-59B2-4B39-93E0-DCFBB932C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0" y="455362"/>
            <a:ext cx="9525200" cy="15504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8C5F7B-98AC-425B-80BD-6C6F3032D0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587710" y="2160016"/>
            <a:ext cx="9525200" cy="392615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88C2EE-2433-424A-878C-24514FF5D4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1/28/2023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FEFD20-ADE2-40F3-A071-6D1E97F8FB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B7D1D5-5E92-48E1-9475-EC122D3FE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0FCF945-5CF3-5542-A36A-9CBB738E735E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3C7D61B-66C5-4341-8F2D-129A9E4D8283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1728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000">
        <p159:morph option="byObject"/>
      </p:transition>
    </mc:Choice>
    <mc:Fallback xmlns="">
      <p:transition spd="slow" advTm="6000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F47FBCF-6EDB-4883-92D4-612F4D1C55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846380" y="565149"/>
            <a:ext cx="2266530" cy="561181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9D2DF8-B588-416F-AA11-9F3A0DDE67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587710" y="565149"/>
            <a:ext cx="7088929" cy="561181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2F7B1D-405D-4EE7-9A23-3F21916C95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1/28/2023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7B9304-686C-431A-8E7F-D9DD19F4D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A240B-DB2E-46ED-8AC6-744B2C1C70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F275F2C-778B-864A-8379-6D0726B18FDC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70051C8-76B3-384B-BCF1-60BB80301FCD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2834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000">
        <p159:morph option="byObject"/>
      </p:transition>
    </mc:Choice>
    <mc:Fallback xmlns="">
      <p:transition spd="slow" advTm="60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C5DD8-8608-4B55-96D8-0AB848C02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A3CC0B-7B21-422D-937D-FBD49EE939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A0EAFA-89BC-43E9-8EB9-B6B3CD136E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1/28/2023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850944-70C2-487F-A102-58CDFB94C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77B7B8-A972-455E-9D8C-9B8026A53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CC95119-6D9D-3542-9E0E-4171B33DC9CA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FC92F19-7317-314C-81B7-43B8B687F4E4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1924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000">
        <p159:morph option="byObject"/>
      </p:transition>
    </mc:Choice>
    <mc:Fallback xmlns="">
      <p:transition spd="slow" advTm="6000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087F2-AA0E-4F0C-9AD6-2353021573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1150" y="1251674"/>
            <a:ext cx="7891760" cy="2914688"/>
          </a:xfrm>
        </p:spPr>
        <p:txBody>
          <a:bodyPr anchor="t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937807-96B8-4061-A845-1287216BF5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21150" y="4818126"/>
            <a:ext cx="7891760" cy="1271524"/>
          </a:xfrm>
        </p:spPr>
        <p:txBody>
          <a:bodyPr anchor="b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2AF346-9503-4767-BCB4-84B823E274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1/28/2023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59605B-A39D-4BEE-B46F-16CF13FA0B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21150" y="629285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75834A-942D-410B-A430-43F9E01FC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AD199D5-C485-D449-9804-F755E0907B51}"/>
              </a:ext>
            </a:extLst>
          </p:cNvPr>
          <p:cNvSpPr/>
          <p:nvPr/>
        </p:nvSpPr>
        <p:spPr>
          <a:xfrm>
            <a:off x="1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290D1A7-C550-2540-86C9-EB0FB2EB2E71}"/>
              </a:ext>
            </a:extLst>
          </p:cNvPr>
          <p:cNvSpPr/>
          <p:nvPr/>
        </p:nvSpPr>
        <p:spPr>
          <a:xfrm>
            <a:off x="0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6322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000">
        <p159:morph option="byObject"/>
      </p:transition>
    </mc:Choice>
    <mc:Fallback xmlns="">
      <p:transition spd="slow" advTm="60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FCAD2-C321-4E81-AEBE-696A90E2D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0" y="455362"/>
            <a:ext cx="9486690" cy="15504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F20CD1-0E09-4415-911C-0F5B7341DD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87709" y="2160016"/>
            <a:ext cx="4425437" cy="392709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963EDD-031A-49CA-9130-067550BD0D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648963" y="2160016"/>
            <a:ext cx="4425437" cy="39270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808E79-A0BE-49F3-AE92-7EE5CC78F1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1/28/2023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98B87C-BF1E-47CF-9A4E-FD4BE32C05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C06E71-46F6-469C-A9CA-E707EBE51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52659F6-6B3B-A545-A45F-FAD238210D47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80637F8-15DE-2240-8BF8-D6E57A337B1A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2407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000">
        <p159:morph option="byObject"/>
      </p:transition>
    </mc:Choice>
    <mc:Fallback xmlns="">
      <p:transition spd="slow" advTm="6000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53B26D-64DE-4314-8BD2-25FD618FB4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1056" y="457200"/>
            <a:ext cx="9521854" cy="15544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D77613-5CEE-4B05-A937-CD43EAAABF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91057" y="2165086"/>
            <a:ext cx="4425696" cy="823912"/>
          </a:xfrm>
        </p:spPr>
        <p:txBody>
          <a:bodyPr anchor="b">
            <a:normAutofit/>
          </a:bodyPr>
          <a:lstStyle>
            <a:lvl1pPr marL="0" indent="0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3E4779-3B5A-4993-9C7F-FB19F1633F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91056" y="2988998"/>
            <a:ext cx="4425697" cy="309811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B51081A-685C-4C18-9AE9-425106A02F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87214" y="2165086"/>
            <a:ext cx="4425696" cy="823912"/>
          </a:xfrm>
        </p:spPr>
        <p:txBody>
          <a:bodyPr anchor="b">
            <a:normAutofit/>
          </a:bodyPr>
          <a:lstStyle>
            <a:lvl1pPr marL="0" indent="0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780F424-FE3A-4B7D-B60C-7AEA2118A5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87214" y="2988998"/>
            <a:ext cx="4425696" cy="309811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4D2A96-CD7D-41BC-BDBE-5E29B7C0B3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1/28/2023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D1471D-6DDE-4E56-84E9-48136966A9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CA3F451-CF28-4F57-B844-52A665440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D1FA03E-7A83-AB41-BB4B-25B04946559A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7702630-3C98-A142-9D04-1D852974DC26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7802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000">
        <p159:morph option="byObject"/>
      </p:transition>
    </mc:Choice>
    <mc:Fallback xmlns="">
      <p:transition spd="slow" advTm="6000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22D7A-4502-49C3-BAFB-6D46F7A2E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CAB67EE-A167-43D1-9C58-7B736CF28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1/28/2023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5605B7-599B-450E-9E8D-2A9AE3F30F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5BD2B1-8C5F-430B-A0F2-CD5281AB7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DBA877B-B45A-BD48-8FC8-E752E7D7174F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BF3343D-2AFA-B544-B40A-315F5EC680B6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8767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000">
        <p159:morph option="byObject"/>
      </p:transition>
    </mc:Choice>
    <mc:Fallback xmlns="">
      <p:transition spd="slow" advTm="6000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9308016-71BA-4CD3-918D-51613F7F4D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1/28/2023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B24F46-0425-47C6-9FFB-F69AFFFE89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CE7A99-1593-4189-A514-8209CC32A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1C15DFD-AB97-AB43-A6C9-2808708C91B4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A05BA89-ECA6-2247-ABBB-3C67160202E9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708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000">
        <p159:morph option="byObject"/>
      </p:transition>
    </mc:Choice>
    <mc:Fallback xmlns="">
      <p:transition spd="slow" advTm="6000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4E933B-3FC6-4B08-9FBE-2DD48307A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2" y="455362"/>
            <a:ext cx="4043440" cy="1584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7FBD4A-4514-4DCE-8F18-914DF3F4EE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71232" y="565151"/>
            <a:ext cx="5358384" cy="5521960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1900"/>
            </a:lvl2pPr>
            <a:lvl3pPr>
              <a:defRPr sz="1700"/>
            </a:lvl3pPr>
            <a:lvl4pPr>
              <a:defRPr sz="1500"/>
            </a:lvl4pPr>
            <a:lvl5pPr>
              <a:defRPr sz="15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F18C85-0675-4202-B796-3527668549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87712" y="2039874"/>
            <a:ext cx="4043440" cy="38291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0079E5-F934-4D04-866F-F7CB5B08AC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1/28/2023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05FC94-7915-439A-B937-F02D1BB03A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B69B19-4156-4584-B1DC-4F42F200B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C1B6031-8ABE-F648-8E05-3D08D0D54B53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DABD855-35E6-BE4F-8B03-FD12DDB32E10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0973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000">
        <p159:morph option="byObject"/>
      </p:transition>
    </mc:Choice>
    <mc:Fallback xmlns="">
      <p:transition spd="slow" advTm="6000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E1F3B-090C-4BB5-84BE-8ED0FC598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1" y="455362"/>
            <a:ext cx="4043436" cy="1584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397C49E-9426-4B24-B2A7-C54B89DA60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71232" y="565150"/>
            <a:ext cx="5355607" cy="5522677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C7F011-0A5F-44E9-88CD-C95A33351B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87711" y="2039874"/>
            <a:ext cx="4043436" cy="38291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721C85-27BB-4533-A21B-C379FE03A9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1/28/2023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018850-01F1-4247-9BFD-1DDC5DDDC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B365A9-4C28-480F-B370-2DFF234B73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20EAFF3-0A84-F84B-90E4-A596F00B3DC2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8392559-3C15-B249-93C9-B0F7E9E5DDD8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5380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000">
        <p159:morph option="byObject"/>
      </p:transition>
    </mc:Choice>
    <mc:Fallback xmlns="">
      <p:transition spd="slow" advTm="6000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F7ACD69-D2F4-4938-B590-C414049017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0" y="455362"/>
            <a:ext cx="9486690" cy="155041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762BD4-BA0F-4CA4-BAE3-DF2B5087C0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87710" y="2160016"/>
            <a:ext cx="9486690" cy="39261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0B2FEE-249E-42F1-94D8-A8C0759EF4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018632" y="6292850"/>
            <a:ext cx="309427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49AA12-8195-4182-A7AC-2E7E59DFBDAF}" type="datetimeFigureOut">
              <a:rPr lang="en-US" smtClean="0"/>
              <a:pPr/>
              <a:t>1/28/2023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60C617-A890-4920-83B0-143C033490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711" y="62928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F1B4F1-B06B-4BBE-BFFF-C0B386E244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49574" y="6292850"/>
            <a:ext cx="8138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DFC975-2FD7-44A5-9E78-ECBA4615607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20131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66" r:id="rId6"/>
    <p:sldLayoutId id="2147483662" r:id="rId7"/>
    <p:sldLayoutId id="2147483663" r:id="rId8"/>
    <p:sldLayoutId id="2147483664" r:id="rId9"/>
    <p:sldLayoutId id="2147483665" r:id="rId10"/>
    <p:sldLayoutId id="2147483667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000">
        <p159:morph option="byObject"/>
      </p:transition>
    </mc:Choice>
    <mc:Fallback xmlns="">
      <p:transition spd="slow" advTm="60000">
        <p:fade/>
      </p:transition>
    </mc:Fallback>
  </mc:AlternateConten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200"/>
        </a:spcBef>
        <a:buClr>
          <a:schemeClr val="accent1"/>
        </a:buClr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10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10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10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10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3.png"/><Relationship Id="rId3" Type="http://schemas.openxmlformats.org/officeDocument/2006/relationships/slide" Target="slide22.xml"/><Relationship Id="rId7" Type="http://schemas.openxmlformats.org/officeDocument/2006/relationships/slide" Target="slide16.xml"/><Relationship Id="rId12" Type="http://schemas.openxmlformats.org/officeDocument/2006/relationships/image" Target="../media/image32.sv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11" Type="http://schemas.openxmlformats.org/officeDocument/2006/relationships/image" Target="../media/image31.png"/><Relationship Id="rId5" Type="http://schemas.openxmlformats.org/officeDocument/2006/relationships/image" Target="../media/image28.svg"/><Relationship Id="rId10" Type="http://schemas.openxmlformats.org/officeDocument/2006/relationships/slide" Target="slide26.xml"/><Relationship Id="rId4" Type="http://schemas.openxmlformats.org/officeDocument/2006/relationships/image" Target="../media/image27.png"/><Relationship Id="rId9" Type="http://schemas.openxmlformats.org/officeDocument/2006/relationships/image" Target="../media/image30.svg"/><Relationship Id="rId14" Type="http://schemas.openxmlformats.org/officeDocument/2006/relationships/image" Target="../media/image34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slide" Target="slide1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slide" Target="slide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13" Type="http://schemas.openxmlformats.org/officeDocument/2006/relationships/image" Target="../media/image8.png"/><Relationship Id="rId3" Type="http://schemas.openxmlformats.org/officeDocument/2006/relationships/slide" Target="slide4.xml"/><Relationship Id="rId7" Type="http://schemas.openxmlformats.org/officeDocument/2006/relationships/image" Target="../media/image4.png"/><Relationship Id="rId12" Type="http://schemas.openxmlformats.org/officeDocument/2006/relationships/slide" Target="slide15.xml"/><Relationship Id="rId17" Type="http://schemas.openxmlformats.org/officeDocument/2006/relationships/image" Target="../media/image11.sv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11" Type="http://schemas.openxmlformats.org/officeDocument/2006/relationships/image" Target="../media/image7.svg"/><Relationship Id="rId5" Type="http://schemas.openxmlformats.org/officeDocument/2006/relationships/image" Target="../media/image3.svg"/><Relationship Id="rId15" Type="http://schemas.openxmlformats.org/officeDocument/2006/relationships/slide" Target="slide5.xml"/><Relationship Id="rId10" Type="http://schemas.openxmlformats.org/officeDocument/2006/relationships/image" Target="../media/image6.png"/><Relationship Id="rId4" Type="http://schemas.openxmlformats.org/officeDocument/2006/relationships/image" Target="../media/image2.png"/><Relationship Id="rId9" Type="http://schemas.openxmlformats.org/officeDocument/2006/relationships/slide" Target="slide7.xml"/><Relationship Id="rId14" Type="http://schemas.openxmlformats.org/officeDocument/2006/relationships/image" Target="../media/image9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slide" Target="slide15.xml"/><Relationship Id="rId4" Type="http://schemas.openxmlformats.org/officeDocument/2006/relationships/hyperlink" Target="https://wallpapersafari.com/debian-wallpaper-1920x1200/" TargetMode="Externa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slide" Target="slide1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slide" Target="slide1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slide" Target="slide1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slide" Target="slide1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slide" Target="slide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slide" Target="slide2.xml"/><Relationship Id="rId4" Type="http://schemas.openxmlformats.org/officeDocument/2006/relationships/image" Target="../media/image12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slide" Target="slide1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adRoz12/Linux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svg"/><Relationship Id="rId5" Type="http://schemas.openxmlformats.org/officeDocument/2006/relationships/image" Target="../media/image52.png"/><Relationship Id="rId4" Type="http://schemas.openxmlformats.org/officeDocument/2006/relationships/hyperlink" Target="https://github.com/RadRoz12/Linux.git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dsogaming.com/news/linux-creator-linus-torvalds-calls-intels-spectre-meltdown-fixes-complete-utter-carbage/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" Target="slide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" Target="slide2.xml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slide" Target="slide11.xml"/><Relationship Id="rId18" Type="http://schemas.openxmlformats.org/officeDocument/2006/relationships/image" Target="../media/image22.svg"/><Relationship Id="rId3" Type="http://schemas.openxmlformats.org/officeDocument/2006/relationships/slide" Target="slide2.xml"/><Relationship Id="rId21" Type="http://schemas.openxmlformats.org/officeDocument/2006/relationships/image" Target="../media/image24.svg"/><Relationship Id="rId7" Type="http://schemas.openxmlformats.org/officeDocument/2006/relationships/slide" Target="slide9.xml"/><Relationship Id="rId12" Type="http://schemas.openxmlformats.org/officeDocument/2006/relationships/image" Target="../media/image18.svg"/><Relationship Id="rId17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6" Type="http://schemas.openxmlformats.org/officeDocument/2006/relationships/slide" Target="slide12.xml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svg"/><Relationship Id="rId11" Type="http://schemas.openxmlformats.org/officeDocument/2006/relationships/image" Target="../media/image8.png"/><Relationship Id="rId24" Type="http://schemas.openxmlformats.org/officeDocument/2006/relationships/image" Target="../media/image26.svg"/><Relationship Id="rId5" Type="http://schemas.openxmlformats.org/officeDocument/2006/relationships/image" Target="../media/image14.png"/><Relationship Id="rId15" Type="http://schemas.openxmlformats.org/officeDocument/2006/relationships/image" Target="../media/image20.svg"/><Relationship Id="rId23" Type="http://schemas.openxmlformats.org/officeDocument/2006/relationships/image" Target="../media/image25.png"/><Relationship Id="rId10" Type="http://schemas.openxmlformats.org/officeDocument/2006/relationships/slide" Target="slide10.xml"/><Relationship Id="rId19" Type="http://schemas.openxmlformats.org/officeDocument/2006/relationships/slide" Target="slide13.xml"/><Relationship Id="rId4" Type="http://schemas.openxmlformats.org/officeDocument/2006/relationships/slide" Target="slide14.xml"/><Relationship Id="rId9" Type="http://schemas.openxmlformats.org/officeDocument/2006/relationships/image" Target="../media/image17.svg"/><Relationship Id="rId14" Type="http://schemas.openxmlformats.org/officeDocument/2006/relationships/image" Target="../media/image19.png"/><Relationship Id="rId22" Type="http://schemas.openxmlformats.org/officeDocument/2006/relationships/slide" Target="slide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8F843D-1C1B-C740-AC27-E3238D0F5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 descr="Programmierdaten auf einem Computermonitor">
            <a:extLst>
              <a:ext uri="{FF2B5EF4-FFF2-40B4-BE49-F238E27FC236}">
                <a16:creationId xmlns:a16="http://schemas.microsoft.com/office/drawing/2014/main" id="{C5037543-184E-11E8-39F1-F0D1385B0E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043" r="-1" b="3665"/>
          <a:stretch/>
        </p:blipFill>
        <p:spPr>
          <a:xfrm>
            <a:off x="3048" y="10"/>
            <a:ext cx="12188952" cy="6857990"/>
          </a:xfrm>
          <a:prstGeom prst="rect">
            <a:avLst/>
          </a:prstGeom>
        </p:spPr>
      </p:pic>
      <p:sp>
        <p:nvSpPr>
          <p:cNvPr id="11" name="Rectangle">
            <a:extLst>
              <a:ext uri="{FF2B5EF4-FFF2-40B4-BE49-F238E27FC236}">
                <a16:creationId xmlns:a16="http://schemas.microsoft.com/office/drawing/2014/main" id="{9F0EA5A9-0D12-3644-BBEC-6D9D192EBE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7551978" cy="6858001"/>
          </a:xfrm>
          <a:prstGeom prst="rect">
            <a:avLst/>
          </a:prstGeom>
          <a:solidFill>
            <a:schemeClr val="bg1">
              <a:alpha val="8500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457200"/>
            <a:endParaRPr sz="2600" cap="all" dirty="0">
              <a:solidFill>
                <a:srgbClr val="FFFFFF"/>
              </a:solidFill>
              <a:sym typeface="Avenir Nex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93B287-B3C5-572C-90A8-63C9D6E75D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1865" y="1247140"/>
            <a:ext cx="6404554" cy="3450844"/>
          </a:xfrm>
        </p:spPr>
        <p:txBody>
          <a:bodyPr>
            <a:normAutofit/>
          </a:bodyPr>
          <a:lstStyle/>
          <a:p>
            <a:r>
              <a:rPr lang="cs-CZ" dirty="0"/>
              <a:t>Linux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8C8232-9466-722A-44AA-B3E6C139FF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1864" y="4818126"/>
            <a:ext cx="6404555" cy="1268984"/>
          </a:xfrm>
        </p:spPr>
        <p:txBody>
          <a:bodyPr>
            <a:normAutofit/>
          </a:bodyPr>
          <a:lstStyle/>
          <a:p>
            <a:r>
              <a:rPr lang="cs-CZ" dirty="0"/>
              <a:t>Jeho využití, jeho distribuce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21C8291-E3D5-4240-8FF4-E5213CBCC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2080" y="1375495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B44AFE-C181-7047-8CC9-CA00BD385E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2079" y="0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  <p:sp>
        <p:nvSpPr>
          <p:cNvPr id="5" name="Action Button: Go Forward or Next 4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46D77A6A-B2D1-13A5-B658-58F709E78FBE}"/>
              </a:ext>
            </a:extLst>
          </p:cNvPr>
          <p:cNvSpPr>
            <a:spLocks noChangeAspect="1"/>
          </p:cNvSpPr>
          <p:nvPr/>
        </p:nvSpPr>
        <p:spPr>
          <a:xfrm>
            <a:off x="359999" y="6292800"/>
            <a:ext cx="360000" cy="360000"/>
          </a:xfrm>
          <a:prstGeom prst="actionButtonForwardNex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1833687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000">
        <p159:morph option="byObject"/>
      </p:transition>
    </mc:Choice>
    <mc:Fallback xmlns="">
      <p:transition spd="slow" advTm="6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74F71-527B-421D-99DA-ED9D74ADF0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0" y="455363"/>
            <a:ext cx="9486690" cy="618526"/>
          </a:xfrm>
        </p:spPr>
        <p:txBody>
          <a:bodyPr>
            <a:normAutofit/>
          </a:bodyPr>
          <a:lstStyle/>
          <a:p>
            <a:r>
              <a:rPr lang="cs-CZ" sz="2400" dirty="0"/>
              <a:t>Oživení starých počítačů: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57F338-C881-5E1D-0F5B-ABC84FBC07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7710" y="1476375"/>
            <a:ext cx="9486690" cy="4609793"/>
          </a:xfrm>
        </p:spPr>
        <p:txBody>
          <a:bodyPr/>
          <a:lstStyle/>
          <a:p>
            <a:r>
              <a:rPr lang="cs-CZ" dirty="0"/>
              <a:t>Hlavní využití Linuxu je hlavně oživení starých počítačů</a:t>
            </a:r>
          </a:p>
          <a:p>
            <a:endParaRPr lang="cs-CZ" dirty="0"/>
          </a:p>
          <a:p>
            <a:r>
              <a:rPr lang="cs-CZ" dirty="0"/>
              <a:t>K tomu slouží hlavně Lubuntu a Linux Lite</a:t>
            </a:r>
          </a:p>
          <a:p>
            <a:endParaRPr lang="cs-CZ" dirty="0"/>
          </a:p>
          <a:p>
            <a:r>
              <a:rPr lang="cs-CZ" dirty="0"/>
              <a:t>Operační systémy založené na Linuxu jsou mnohdy velmi </a:t>
            </a:r>
            <a:r>
              <a:rPr lang="cs-CZ" dirty="0" err="1"/>
              <a:t>lightweight</a:t>
            </a:r>
            <a:r>
              <a:rPr lang="cs-CZ" dirty="0"/>
              <a:t>, tedy málo náročné na hardware</a:t>
            </a:r>
          </a:p>
          <a:p>
            <a:endParaRPr lang="cs-CZ" dirty="0"/>
          </a:p>
          <a:p>
            <a:r>
              <a:rPr lang="cs-CZ" dirty="0"/>
              <a:t>Příklad: </a:t>
            </a:r>
            <a:r>
              <a:rPr lang="cs-CZ" dirty="0" err="1"/>
              <a:t>Lubuntu</a:t>
            </a:r>
            <a:r>
              <a:rPr lang="cs-CZ" dirty="0"/>
              <a:t> a Linux Lite</a:t>
            </a:r>
          </a:p>
          <a:p>
            <a:endParaRPr lang="cs-CZ" dirty="0"/>
          </a:p>
        </p:txBody>
      </p:sp>
      <p:sp>
        <p:nvSpPr>
          <p:cNvPr id="4" name="Action Button: Go Home 3">
            <a:hlinkClick r:id="rId3" action="ppaction://hlinksldjump"/>
            <a:extLst>
              <a:ext uri="{FF2B5EF4-FFF2-40B4-BE49-F238E27FC236}">
                <a16:creationId xmlns:a16="http://schemas.microsoft.com/office/drawing/2014/main" id="{DDECFDEC-5DA7-4A7C-9405-05AF5E59162B}"/>
              </a:ext>
            </a:extLst>
          </p:cNvPr>
          <p:cNvSpPr>
            <a:spLocks noChangeAspect="1"/>
          </p:cNvSpPr>
          <p:nvPr/>
        </p:nvSpPr>
        <p:spPr>
          <a:xfrm>
            <a:off x="551069" y="6292800"/>
            <a:ext cx="360000" cy="360000"/>
          </a:xfrm>
          <a:prstGeom prst="actionButtonHom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5" name="Action Button: Go Forward or Next 4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AE1E5C91-9C38-DBC7-0DAD-42F51587550E}"/>
              </a:ext>
            </a:extLst>
          </p:cNvPr>
          <p:cNvSpPr>
            <a:spLocks noChangeAspect="1"/>
          </p:cNvSpPr>
          <p:nvPr/>
        </p:nvSpPr>
        <p:spPr>
          <a:xfrm>
            <a:off x="911070" y="6292800"/>
            <a:ext cx="358991" cy="360000"/>
          </a:xfrm>
          <a:prstGeom prst="actionButtonForwardNex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6" name="Tlačítko akce: Přejít zpět nebo Předchozí 5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B7230321-AAAB-43C4-85FF-0975596747D9}"/>
              </a:ext>
            </a:extLst>
          </p:cNvPr>
          <p:cNvSpPr/>
          <p:nvPr/>
        </p:nvSpPr>
        <p:spPr>
          <a:xfrm>
            <a:off x="202393" y="6292800"/>
            <a:ext cx="358991" cy="360000"/>
          </a:xfrm>
          <a:prstGeom prst="actionButtonBackPrevious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9309864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40000">
        <p159:morph option="byObject"/>
      </p:transition>
    </mc:Choice>
    <mc:Fallback xmlns="">
      <p:transition spd="slow" advTm="4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5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85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35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0E6C21-BED5-C2DB-9C8C-AA1582F81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0" y="455363"/>
            <a:ext cx="9486690" cy="763838"/>
          </a:xfrm>
        </p:spPr>
        <p:txBody>
          <a:bodyPr>
            <a:normAutofit/>
          </a:bodyPr>
          <a:lstStyle/>
          <a:p>
            <a:r>
              <a:rPr lang="cs-CZ" sz="2400" dirty="0"/>
              <a:t>Automatizace domácnosti: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DCA7BC-2EED-0833-068E-844131BD7B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7710" y="1400175"/>
            <a:ext cx="9486690" cy="4685993"/>
          </a:xfrm>
        </p:spPr>
        <p:txBody>
          <a:bodyPr/>
          <a:lstStyle/>
          <a:p>
            <a:r>
              <a:rPr lang="cs-CZ" dirty="0"/>
              <a:t>S pomocí </a:t>
            </a:r>
            <a:r>
              <a:rPr lang="cs-CZ" dirty="0" err="1"/>
              <a:t>Raspberry</a:t>
            </a:r>
            <a:r>
              <a:rPr lang="cs-CZ" dirty="0"/>
              <a:t> </a:t>
            </a:r>
            <a:r>
              <a:rPr lang="cs-CZ" dirty="0" err="1"/>
              <a:t>Pi</a:t>
            </a:r>
            <a:r>
              <a:rPr lang="cs-CZ" dirty="0"/>
              <a:t> a trochou znalostí Linuxu si můžeme trochu zautomatizovat domácnost</a:t>
            </a:r>
          </a:p>
          <a:p>
            <a:endParaRPr lang="cs-CZ" dirty="0"/>
          </a:p>
          <a:p>
            <a:r>
              <a:rPr lang="cs-CZ" dirty="0"/>
              <a:t>Třeba dát si na zeď tablet pro kalendář, nebo nastavit monitorovací systém</a:t>
            </a:r>
          </a:p>
          <a:p>
            <a:endParaRPr lang="cs-CZ" dirty="0"/>
          </a:p>
          <a:p>
            <a:r>
              <a:rPr lang="cs-CZ" dirty="0"/>
              <a:t>Je to trochu omezené kvůli Linuxu, protože není na něj tolik softwaru jako na Windows</a:t>
            </a:r>
          </a:p>
        </p:txBody>
      </p:sp>
      <p:sp>
        <p:nvSpPr>
          <p:cNvPr id="4" name="Action Button: Go Home 3">
            <a:hlinkClick r:id="rId3" action="ppaction://hlinksldjump"/>
            <a:extLst>
              <a:ext uri="{FF2B5EF4-FFF2-40B4-BE49-F238E27FC236}">
                <a16:creationId xmlns:a16="http://schemas.microsoft.com/office/drawing/2014/main" id="{FBA6C18E-3B40-FEAB-F62E-06AD8E82FFC7}"/>
              </a:ext>
            </a:extLst>
          </p:cNvPr>
          <p:cNvSpPr/>
          <p:nvPr/>
        </p:nvSpPr>
        <p:spPr>
          <a:xfrm>
            <a:off x="551069" y="6292800"/>
            <a:ext cx="360000" cy="360000"/>
          </a:xfrm>
          <a:prstGeom prst="actionButtonHom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5" name="Action Button: Go Forward or Next 4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89342C07-98F2-AAE0-C94C-6E5C201BDC83}"/>
              </a:ext>
            </a:extLst>
          </p:cNvPr>
          <p:cNvSpPr/>
          <p:nvPr/>
        </p:nvSpPr>
        <p:spPr>
          <a:xfrm>
            <a:off x="911069" y="6292800"/>
            <a:ext cx="360000" cy="360000"/>
          </a:xfrm>
          <a:prstGeom prst="actionButtonForwardNex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6" name="Tlačítko akce: Přejít zpět nebo Předchozí 5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DC81B1F0-ECBD-4A58-B01C-6498A45817C8}"/>
              </a:ext>
            </a:extLst>
          </p:cNvPr>
          <p:cNvSpPr/>
          <p:nvPr/>
        </p:nvSpPr>
        <p:spPr>
          <a:xfrm>
            <a:off x="191069" y="6292800"/>
            <a:ext cx="360000" cy="360001"/>
          </a:xfrm>
          <a:prstGeom prst="actionButtonBackPrevious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734806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45000">
        <p159:morph option="byObject"/>
      </p:transition>
    </mc:Choice>
    <mc:Fallback xmlns="">
      <p:transition spd="slow" advTm="4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3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73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59135" y="1495424"/>
            <a:ext cx="9486690" cy="4840062"/>
          </a:xfrm>
        </p:spPr>
        <p:txBody>
          <a:bodyPr>
            <a:normAutofit/>
          </a:bodyPr>
          <a:lstStyle/>
          <a:p>
            <a:r>
              <a:rPr lang="en-US" altLang="cs-CZ" dirty="0"/>
              <a:t>Počítač s Linuxem se hodí jako server pro Torrenty a backup</a:t>
            </a:r>
            <a:endParaRPr lang="cs-CZ" altLang="cs-CZ" dirty="0"/>
          </a:p>
          <a:p>
            <a:endParaRPr lang="cs-CZ" altLang="cs-CZ" dirty="0"/>
          </a:p>
          <a:p>
            <a:r>
              <a:rPr lang="cs-CZ" altLang="cs-CZ" dirty="0"/>
              <a:t>To s těmi Torrenty se zvláště hodí pro lidi, kteří sdílejí soubory ve svém počítači a nechtějí svůj počítač mít zapnutý 24/7</a:t>
            </a:r>
            <a:endParaRPr lang="en-US" altLang="cs-CZ" dirty="0"/>
          </a:p>
          <a:p>
            <a:endParaRPr lang="cs-CZ" altLang="cs-CZ" dirty="0"/>
          </a:p>
          <a:p>
            <a:r>
              <a:rPr lang="cs-CZ" altLang="cs-CZ" dirty="0"/>
              <a:t>Pokud byste chtěli mít doma menší server pro Torrenty, </a:t>
            </a:r>
            <a:r>
              <a:rPr lang="cs-CZ" altLang="cs-CZ" dirty="0" err="1"/>
              <a:t>backup</a:t>
            </a:r>
            <a:r>
              <a:rPr lang="cs-CZ" altLang="cs-CZ" dirty="0"/>
              <a:t>, hodí se to pro vás</a:t>
            </a:r>
          </a:p>
          <a:p>
            <a:endParaRPr lang="en-US" altLang="cs-CZ" dirty="0"/>
          </a:p>
          <a:p>
            <a:r>
              <a:rPr lang="en-US" altLang="cs-CZ" dirty="0"/>
              <a:t>Také se hodí jakožto domácí kino, zvlášť potom co Microsoft přestal podporovat svůj Media Center Edition operační systémy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559135" y="723900"/>
            <a:ext cx="692467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2400" b="1" dirty="0" err="1"/>
              <a:t>Backup</a:t>
            </a:r>
            <a:r>
              <a:rPr lang="en-US" altLang="cs-CZ" sz="2400" b="1" dirty="0" err="1"/>
              <a:t>,</a:t>
            </a:r>
            <a:r>
              <a:rPr lang="cs-CZ" sz="2400" b="1" dirty="0"/>
              <a:t> torrenty</a:t>
            </a:r>
            <a:r>
              <a:rPr lang="en-US" altLang="cs-CZ" sz="2400" b="1" dirty="0" err="1"/>
              <a:t>, home theater </a:t>
            </a:r>
            <a:r>
              <a:rPr lang="cs-CZ" sz="2400" b="1" dirty="0"/>
              <a:t>:</a:t>
            </a:r>
          </a:p>
        </p:txBody>
      </p:sp>
      <p:sp>
        <p:nvSpPr>
          <p:cNvPr id="2" name="Tlačítko akce: Přejít domů 1">
            <a:hlinkClick r:id="rId3" action="ppaction://hlinksldjump"/>
            <a:extLst>
              <a:ext uri="{FF2B5EF4-FFF2-40B4-BE49-F238E27FC236}">
                <a16:creationId xmlns:a16="http://schemas.microsoft.com/office/drawing/2014/main" id="{65DBD8F8-EBA1-4303-8BF5-6CC4FA759833}"/>
              </a:ext>
            </a:extLst>
          </p:cNvPr>
          <p:cNvSpPr/>
          <p:nvPr/>
        </p:nvSpPr>
        <p:spPr>
          <a:xfrm>
            <a:off x="579695" y="6292800"/>
            <a:ext cx="360000" cy="360000"/>
          </a:xfrm>
          <a:prstGeom prst="actionButtonHom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5" name="Tlačítko akce: Přejít vpřed nebo Další 4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9D8C0C06-A9DC-4955-87B2-2806CED6E5A7}"/>
              </a:ext>
            </a:extLst>
          </p:cNvPr>
          <p:cNvSpPr/>
          <p:nvPr/>
        </p:nvSpPr>
        <p:spPr>
          <a:xfrm>
            <a:off x="939695" y="6292800"/>
            <a:ext cx="360000" cy="360000"/>
          </a:xfrm>
          <a:prstGeom prst="actionButtonForwardNex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6" name="Tlačítko akce: Přejít zpět nebo Předchozí 5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26774A27-FB3E-4D6A-890F-5DDF025B4D61}"/>
              </a:ext>
            </a:extLst>
          </p:cNvPr>
          <p:cNvSpPr/>
          <p:nvPr/>
        </p:nvSpPr>
        <p:spPr>
          <a:xfrm>
            <a:off x="218892" y="6292800"/>
            <a:ext cx="360000" cy="360000"/>
          </a:xfrm>
          <a:prstGeom prst="actionButtonBackPrevious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45000">
        <p159:morph option="byObject"/>
      </p:transition>
    </mc:Choice>
    <mc:Fallback xmlns="">
      <p:transition spd="slow" advTm="4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5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9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45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6C1F72-F1F0-70D9-C89F-F9F65EBB56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0" y="455362"/>
            <a:ext cx="9486690" cy="544763"/>
          </a:xfrm>
        </p:spPr>
        <p:txBody>
          <a:bodyPr>
            <a:noAutofit/>
          </a:bodyPr>
          <a:lstStyle/>
          <a:p>
            <a:r>
              <a:rPr lang="cs-CZ" sz="2400" dirty="0"/>
              <a:t>Oprašování </a:t>
            </a:r>
            <a:r>
              <a:rPr lang="cs-CZ" sz="2400" dirty="0" err="1"/>
              <a:t>hackování</a:t>
            </a:r>
            <a:r>
              <a:rPr lang="cs-CZ" sz="2400" dirty="0"/>
              <a:t> a zabezpečení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1DFC1A-5567-EAA8-1116-74B04A7B85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7710" y="1314450"/>
            <a:ext cx="9486690" cy="4771718"/>
          </a:xfrm>
        </p:spPr>
        <p:txBody>
          <a:bodyPr/>
          <a:lstStyle/>
          <a:p>
            <a:r>
              <a:rPr lang="cs-CZ" dirty="0"/>
              <a:t>Pomocí linuxových distribucí jako je </a:t>
            </a:r>
            <a:r>
              <a:rPr lang="cs-CZ" dirty="0" err="1"/>
              <a:t>Kali</a:t>
            </a:r>
            <a:r>
              <a:rPr lang="cs-CZ" dirty="0"/>
              <a:t> Linux, nebo </a:t>
            </a:r>
            <a:r>
              <a:rPr lang="cs-CZ" dirty="0" err="1"/>
              <a:t>BlackTrack</a:t>
            </a:r>
            <a:r>
              <a:rPr lang="cs-CZ" dirty="0"/>
              <a:t> se můžete naučit více o své síti doma</a:t>
            </a:r>
          </a:p>
          <a:p>
            <a:endParaRPr lang="cs-CZ" dirty="0"/>
          </a:p>
          <a:p>
            <a:r>
              <a:rPr lang="cs-CZ" dirty="0"/>
              <a:t>Tyto distribuce můžete použít jako učení </a:t>
            </a:r>
            <a:r>
              <a:rPr lang="cs-CZ" dirty="0" err="1"/>
              <a:t>hackování</a:t>
            </a:r>
            <a:r>
              <a:rPr lang="cs-CZ" dirty="0"/>
              <a:t> protokolů WEP a WPA Wi-Fi</a:t>
            </a:r>
          </a:p>
          <a:p>
            <a:endParaRPr lang="cs-CZ" dirty="0"/>
          </a:p>
          <a:p>
            <a:r>
              <a:rPr lang="cs-CZ" dirty="0"/>
              <a:t>Nepoužívejte k dělání nějakých trestných činů!</a:t>
            </a:r>
          </a:p>
          <a:p>
            <a:endParaRPr lang="cs-CZ" dirty="0"/>
          </a:p>
          <a:p>
            <a:r>
              <a:rPr lang="cs-CZ" dirty="0"/>
              <a:t>Ale jejich naučení může pomoct bránění případných útokům</a:t>
            </a:r>
          </a:p>
        </p:txBody>
      </p:sp>
      <p:sp>
        <p:nvSpPr>
          <p:cNvPr id="4" name="Action Button: Go Home 3">
            <a:hlinkClick r:id="rId3" action="ppaction://hlinksldjump"/>
            <a:extLst>
              <a:ext uri="{FF2B5EF4-FFF2-40B4-BE49-F238E27FC236}">
                <a16:creationId xmlns:a16="http://schemas.microsoft.com/office/drawing/2014/main" id="{230C57CB-B8F2-89B7-28A7-C5194FC8E57D}"/>
              </a:ext>
            </a:extLst>
          </p:cNvPr>
          <p:cNvSpPr>
            <a:spLocks noChangeAspect="1"/>
          </p:cNvSpPr>
          <p:nvPr/>
        </p:nvSpPr>
        <p:spPr>
          <a:xfrm>
            <a:off x="543575" y="6292800"/>
            <a:ext cx="360000" cy="360000"/>
          </a:xfrm>
          <a:prstGeom prst="actionButtonHom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5" name="Action Button: Go Forward or Next 4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B1B91E04-7E57-4AE8-CC12-E0DAEF258384}"/>
              </a:ext>
            </a:extLst>
          </p:cNvPr>
          <p:cNvSpPr>
            <a:spLocks noChangeAspect="1"/>
          </p:cNvSpPr>
          <p:nvPr/>
        </p:nvSpPr>
        <p:spPr>
          <a:xfrm>
            <a:off x="903575" y="6292800"/>
            <a:ext cx="360000" cy="360000"/>
          </a:xfrm>
          <a:prstGeom prst="actionButtonForwardNex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6" name="Tlačítko akce: Přejít zpět nebo Předchozí 5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6A972DC3-B5CD-406C-BA4F-267E783D81DD}"/>
              </a:ext>
            </a:extLst>
          </p:cNvPr>
          <p:cNvSpPr/>
          <p:nvPr/>
        </p:nvSpPr>
        <p:spPr>
          <a:xfrm>
            <a:off x="183575" y="6292800"/>
            <a:ext cx="360000" cy="360000"/>
          </a:xfrm>
          <a:prstGeom prst="actionButtonBackPrevious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9032455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45000">
        <p159:morph option="byObject"/>
      </p:transition>
    </mc:Choice>
    <mc:Fallback xmlns="">
      <p:transition spd="slow" advTm="4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42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40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8500"/>
                            </p:stCondLst>
                            <p:childTnLst>
                              <p:par>
                                <p:cTn id="22" presetID="42" presetClass="entr" presetSubtype="0" fill="hold" grpId="0" nodeType="after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3000"/>
                            </p:stCondLst>
                            <p:childTnLst>
                              <p:par>
                                <p:cTn id="28" presetID="42" presetClass="entr" presetSubtype="0" fill="hold" grpId="0" nodeType="after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72CFA-44A0-840F-96A4-FFFE43A8BE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0" y="455362"/>
            <a:ext cx="9486690" cy="563813"/>
          </a:xfrm>
        </p:spPr>
        <p:txBody>
          <a:bodyPr>
            <a:noAutofit/>
          </a:bodyPr>
          <a:lstStyle/>
          <a:p>
            <a:r>
              <a:rPr lang="cs-CZ" sz="2400" dirty="0"/>
              <a:t>Práce s pevnými disky a oddíly: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785B5A-F4A0-E9E5-3AC5-008F32794C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7710" y="1743075"/>
            <a:ext cx="9486690" cy="4343093"/>
          </a:xfrm>
        </p:spPr>
        <p:txBody>
          <a:bodyPr/>
          <a:lstStyle/>
          <a:p>
            <a:r>
              <a:rPr lang="cs-CZ" dirty="0"/>
              <a:t>Pomocí </a:t>
            </a:r>
            <a:r>
              <a:rPr lang="cs-CZ" dirty="0" err="1"/>
              <a:t>LiveCD</a:t>
            </a:r>
            <a:r>
              <a:rPr lang="cs-CZ" dirty="0"/>
              <a:t> můžete a s pomocí </a:t>
            </a:r>
            <a:r>
              <a:rPr lang="cs-CZ" dirty="0" err="1"/>
              <a:t>Gparted</a:t>
            </a:r>
            <a:r>
              <a:rPr lang="cs-CZ" dirty="0"/>
              <a:t>, který je jeho součástí můžete formátovat disky</a:t>
            </a:r>
          </a:p>
          <a:p>
            <a:endParaRPr lang="cs-CZ" dirty="0"/>
          </a:p>
          <a:p>
            <a:r>
              <a:rPr lang="cs-CZ" dirty="0"/>
              <a:t>Hlavní výhodou je, že kdyby po případném prodání onoho disku chtěl někdo získat vaše data, bude to mnohem těžší</a:t>
            </a:r>
          </a:p>
          <a:p>
            <a:endParaRPr lang="cs-CZ" dirty="0"/>
          </a:p>
          <a:p>
            <a:r>
              <a:rPr lang="cs-CZ" dirty="0"/>
              <a:t>Také se dá samozřejmě použít jako pomůcka při klonování disků</a:t>
            </a:r>
          </a:p>
        </p:txBody>
      </p:sp>
      <p:sp>
        <p:nvSpPr>
          <p:cNvPr id="4" name="Action Button: Go Home 3">
            <a:hlinkClick r:id="rId3" action="ppaction://hlinksldjump"/>
            <a:extLst>
              <a:ext uri="{FF2B5EF4-FFF2-40B4-BE49-F238E27FC236}">
                <a16:creationId xmlns:a16="http://schemas.microsoft.com/office/drawing/2014/main" id="{0E2489F9-F74B-CACD-73AF-6E488E1418E6}"/>
              </a:ext>
            </a:extLst>
          </p:cNvPr>
          <p:cNvSpPr>
            <a:spLocks noChangeAspect="1"/>
          </p:cNvSpPr>
          <p:nvPr/>
        </p:nvSpPr>
        <p:spPr>
          <a:xfrm>
            <a:off x="548145" y="6292800"/>
            <a:ext cx="360000" cy="360000"/>
          </a:xfrm>
          <a:prstGeom prst="actionButtonHom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5" name="Action Button: Go Forward or Next 4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961EA7C8-4889-F2EB-FCB1-AB8FCB4D2373}"/>
              </a:ext>
            </a:extLst>
          </p:cNvPr>
          <p:cNvSpPr>
            <a:spLocks noChangeAspect="1"/>
          </p:cNvSpPr>
          <p:nvPr/>
        </p:nvSpPr>
        <p:spPr>
          <a:xfrm>
            <a:off x="891574" y="6292800"/>
            <a:ext cx="360000" cy="360000"/>
          </a:xfrm>
          <a:prstGeom prst="actionButtonForwardNex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8" name="Tlačítko akce: Přejít zpět nebo Předchozí 7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61B5703A-9818-44DD-A502-8E5F1C152039}"/>
              </a:ext>
            </a:extLst>
          </p:cNvPr>
          <p:cNvSpPr/>
          <p:nvPr/>
        </p:nvSpPr>
        <p:spPr>
          <a:xfrm>
            <a:off x="204716" y="6292800"/>
            <a:ext cx="360000" cy="360000"/>
          </a:xfrm>
          <a:prstGeom prst="actionButtonBackPrevious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0928966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45000">
        <p159:morph option="byObject"/>
      </p:transition>
    </mc:Choice>
    <mc:Fallback xmlns="">
      <p:transition spd="slow" advTm="4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5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825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5139C-0E62-44E1-29EB-68D78E75F6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0" y="455363"/>
            <a:ext cx="9486690" cy="834382"/>
          </a:xfrm>
        </p:spPr>
        <p:txBody>
          <a:bodyPr/>
          <a:lstStyle/>
          <a:p>
            <a:r>
              <a:rPr lang="cs-CZ" dirty="0"/>
              <a:t>Distribuce:</a:t>
            </a:r>
          </a:p>
        </p:txBody>
      </p:sp>
      <p:pic>
        <p:nvPicPr>
          <p:cNvPr id="7" name="Zástupný obsah 6" descr="Domov">
            <a:hlinkClick r:id="rId3" action="ppaction://hlinksldjump"/>
            <a:extLst>
              <a:ext uri="{FF2B5EF4-FFF2-40B4-BE49-F238E27FC236}">
                <a16:creationId xmlns:a16="http://schemas.microsoft.com/office/drawing/2014/main" id="{DEC0BFC0-2C67-48EB-9E5F-F7754B6BB9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08482" y="2233749"/>
            <a:ext cx="914400" cy="914400"/>
          </a:xfrm>
        </p:spPr>
      </p:pic>
      <p:sp>
        <p:nvSpPr>
          <p:cNvPr id="4" name="Action Button: Go Home 3">
            <a:hlinkClick r:id="rId6" action="ppaction://hlinksldjump" highlightClick="1"/>
            <a:extLst>
              <a:ext uri="{FF2B5EF4-FFF2-40B4-BE49-F238E27FC236}">
                <a16:creationId xmlns:a16="http://schemas.microsoft.com/office/drawing/2014/main" id="{BD544D2A-D781-58F2-AA26-30640C560837}"/>
              </a:ext>
            </a:extLst>
          </p:cNvPr>
          <p:cNvSpPr>
            <a:spLocks noChangeAspect="1"/>
          </p:cNvSpPr>
          <p:nvPr/>
        </p:nvSpPr>
        <p:spPr>
          <a:xfrm>
            <a:off x="566222" y="6292800"/>
            <a:ext cx="360000" cy="360000"/>
          </a:xfrm>
          <a:prstGeom prst="actionButtonHom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5" name="Action Button: Go Forward or Next 4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E4C6463D-30EF-1E67-DDC7-BDC0C70825F3}"/>
              </a:ext>
            </a:extLst>
          </p:cNvPr>
          <p:cNvSpPr>
            <a:spLocks noChangeAspect="1"/>
          </p:cNvSpPr>
          <p:nvPr/>
        </p:nvSpPr>
        <p:spPr>
          <a:xfrm>
            <a:off x="926222" y="6292800"/>
            <a:ext cx="360000" cy="360000"/>
          </a:xfrm>
          <a:prstGeom prst="actionButtonForwardNex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pic>
        <p:nvPicPr>
          <p:cNvPr id="9" name="Grafický objekt 8" descr="Webová kamera">
            <a:hlinkClick r:id="rId7" action="ppaction://hlinksldjump"/>
            <a:extLst>
              <a:ext uri="{FF2B5EF4-FFF2-40B4-BE49-F238E27FC236}">
                <a16:creationId xmlns:a16="http://schemas.microsoft.com/office/drawing/2014/main" id="{54530430-29D4-4BBF-B981-56A5565AE96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369120" y="2158637"/>
            <a:ext cx="1104055" cy="1064623"/>
          </a:xfrm>
          <a:prstGeom prst="rect">
            <a:avLst/>
          </a:prstGeom>
        </p:spPr>
      </p:pic>
      <p:pic>
        <p:nvPicPr>
          <p:cNvPr id="11" name="Grafický objekt 10" descr="Střed terče">
            <a:hlinkClick r:id="rId10" action="ppaction://hlinksldjump"/>
            <a:extLst>
              <a:ext uri="{FF2B5EF4-FFF2-40B4-BE49-F238E27FC236}">
                <a16:creationId xmlns:a16="http://schemas.microsoft.com/office/drawing/2014/main" id="{7AEC728A-129C-4352-B505-27B0AA5A01D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908482" y="4199075"/>
            <a:ext cx="914400" cy="914400"/>
          </a:xfrm>
          <a:prstGeom prst="rect">
            <a:avLst/>
          </a:prstGeom>
        </p:spPr>
      </p:pic>
      <p:sp>
        <p:nvSpPr>
          <p:cNvPr id="12" name="TextovéPole 11">
            <a:extLst>
              <a:ext uri="{FF2B5EF4-FFF2-40B4-BE49-F238E27FC236}">
                <a16:creationId xmlns:a16="http://schemas.microsoft.com/office/drawing/2014/main" id="{8024EBD6-5A3F-4B0D-A084-6904316297F9}"/>
              </a:ext>
            </a:extLst>
          </p:cNvPr>
          <p:cNvSpPr txBox="1"/>
          <p:nvPr/>
        </p:nvSpPr>
        <p:spPr>
          <a:xfrm>
            <a:off x="2499002" y="3244334"/>
            <a:ext cx="1946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dirty="0"/>
              <a:t>Pro uživatele</a:t>
            </a:r>
          </a:p>
        </p:txBody>
      </p:sp>
      <p:sp>
        <p:nvSpPr>
          <p:cNvPr id="13" name="TextovéPole 12">
            <a:extLst>
              <a:ext uri="{FF2B5EF4-FFF2-40B4-BE49-F238E27FC236}">
                <a16:creationId xmlns:a16="http://schemas.microsoft.com/office/drawing/2014/main" id="{0113DCF4-3A25-4255-B340-F0A17C1B84E5}"/>
              </a:ext>
            </a:extLst>
          </p:cNvPr>
          <p:cNvSpPr txBox="1"/>
          <p:nvPr/>
        </p:nvSpPr>
        <p:spPr>
          <a:xfrm>
            <a:off x="7426657" y="3308709"/>
            <a:ext cx="2988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dirty="0"/>
              <a:t>Pro bezpečnost a firmy</a:t>
            </a:r>
          </a:p>
        </p:txBody>
      </p:sp>
      <p:sp>
        <p:nvSpPr>
          <p:cNvPr id="14" name="TextovéPole 13">
            <a:extLst>
              <a:ext uri="{FF2B5EF4-FFF2-40B4-BE49-F238E27FC236}">
                <a16:creationId xmlns:a16="http://schemas.microsoft.com/office/drawing/2014/main" id="{BF873E87-FE2E-4C82-B63C-00B9AB165105}"/>
              </a:ext>
            </a:extLst>
          </p:cNvPr>
          <p:cNvSpPr txBox="1"/>
          <p:nvPr/>
        </p:nvSpPr>
        <p:spPr>
          <a:xfrm>
            <a:off x="2573202" y="5198924"/>
            <a:ext cx="1584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dirty="0"/>
              <a:t>Unikáty</a:t>
            </a:r>
          </a:p>
        </p:txBody>
      </p:sp>
      <p:pic>
        <p:nvPicPr>
          <p:cNvPr id="6" name="Grafický objekt 5" descr="Kolibřík">
            <a:extLst>
              <a:ext uri="{FF2B5EF4-FFF2-40B4-BE49-F238E27FC236}">
                <a16:creationId xmlns:a16="http://schemas.microsoft.com/office/drawing/2014/main" id="{BDC0C475-1DDA-448C-BF7F-CDAEEE5AE13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463946" y="4199075"/>
            <a:ext cx="914400" cy="914400"/>
          </a:xfrm>
          <a:prstGeom prst="rect">
            <a:avLst/>
          </a:prstGeom>
        </p:spPr>
      </p:pic>
      <p:sp>
        <p:nvSpPr>
          <p:cNvPr id="8" name="TextovéPole 7">
            <a:extLst>
              <a:ext uri="{FF2B5EF4-FFF2-40B4-BE49-F238E27FC236}">
                <a16:creationId xmlns:a16="http://schemas.microsoft.com/office/drawing/2014/main" id="{F2ACB0EC-D43C-4CA2-B3D4-00C829498475}"/>
              </a:ext>
            </a:extLst>
          </p:cNvPr>
          <p:cNvSpPr txBox="1"/>
          <p:nvPr/>
        </p:nvSpPr>
        <p:spPr>
          <a:xfrm>
            <a:off x="7478744" y="5198924"/>
            <a:ext cx="28848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dirty="0"/>
              <a:t>Nenáročné na hardware</a:t>
            </a:r>
          </a:p>
        </p:txBody>
      </p:sp>
      <p:sp>
        <p:nvSpPr>
          <p:cNvPr id="3" name="Tlačítko akce: Přejít zpět nebo Předchozí 2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4DCEE92D-746B-4F68-AAEB-CBF7D77CA366}"/>
              </a:ext>
            </a:extLst>
          </p:cNvPr>
          <p:cNvSpPr/>
          <p:nvPr/>
        </p:nvSpPr>
        <p:spPr>
          <a:xfrm>
            <a:off x="206222" y="6292800"/>
            <a:ext cx="360000" cy="360001"/>
          </a:xfrm>
          <a:prstGeom prst="actionButtonBackPrevious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431054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000">
        <p159:morph option="byObject"/>
      </p:transition>
    </mc:Choice>
    <mc:Fallback xmlns="">
      <p:transition spd="slow" advTm="6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2" grpId="0"/>
      <p:bldP spid="13" grpId="0"/>
      <p:bldP spid="14" grpId="0"/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C868C70C-E5C4-CD47-888C-FCB3373B6D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30F47834-8C60-4CB7-A161-CEAEE9D260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1" y="455363"/>
            <a:ext cx="6881728" cy="1140356"/>
          </a:xfrm>
        </p:spPr>
        <p:txBody>
          <a:bodyPr>
            <a:normAutofit fontScale="90000"/>
          </a:bodyPr>
          <a:lstStyle/>
          <a:p>
            <a:r>
              <a:rPr lang="cs-CZ" sz="3600" dirty="0"/>
              <a:t>Zaměřené na bezpečnost a servery</a:t>
            </a:r>
            <a:br>
              <a:rPr lang="cs-CZ" sz="4100" dirty="0"/>
            </a:br>
            <a:endParaRPr lang="cs-CZ" sz="4100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0519D7D1-1511-4D44-9E20-F17389C457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151" y="2384612"/>
            <a:ext cx="6881728" cy="3701556"/>
          </a:xfrm>
        </p:spPr>
        <p:txBody>
          <a:bodyPr>
            <a:normAutofit fontScale="92500" lnSpcReduction="10000"/>
          </a:bodyPr>
          <a:lstStyle/>
          <a:p>
            <a:r>
              <a:rPr lang="cs-CZ" dirty="0"/>
              <a:t>První vydání: 3. září 2012</a:t>
            </a:r>
          </a:p>
          <a:p>
            <a:r>
              <a:rPr lang="cs-CZ" dirty="0"/>
              <a:t>Tvůrci: </a:t>
            </a:r>
            <a:r>
              <a:rPr lang="cs-CZ" dirty="0" err="1"/>
              <a:t>Invisible</a:t>
            </a:r>
            <a:r>
              <a:rPr lang="cs-CZ" dirty="0"/>
              <a:t> </a:t>
            </a:r>
            <a:r>
              <a:rPr lang="cs-CZ" dirty="0" err="1"/>
              <a:t>Things</a:t>
            </a:r>
            <a:r>
              <a:rPr lang="cs-CZ" dirty="0"/>
              <a:t> </a:t>
            </a:r>
            <a:r>
              <a:rPr lang="cs-CZ" dirty="0" err="1"/>
              <a:t>Lab</a:t>
            </a:r>
            <a:endParaRPr lang="cs-CZ" dirty="0"/>
          </a:p>
          <a:p>
            <a:r>
              <a:rPr lang="cs-CZ" dirty="0"/>
              <a:t>Nejnovější verze: 4.1.1 (18. 7. 2022)</a:t>
            </a:r>
          </a:p>
          <a:p>
            <a:r>
              <a:rPr lang="cs-CZ" dirty="0"/>
              <a:t>Operační systém </a:t>
            </a:r>
            <a:r>
              <a:rPr lang="cs-CZ" dirty="0" err="1"/>
              <a:t>Qubes</a:t>
            </a:r>
            <a:r>
              <a:rPr lang="cs-CZ" dirty="0"/>
              <a:t> se hodí pro firmy s velkými nároky na bezpečnost</a:t>
            </a:r>
          </a:p>
          <a:p>
            <a:r>
              <a:rPr lang="cs-CZ" dirty="0"/>
              <a:t>Jeho bezpečnostní kouzlo spočívá v tom, že izoluje (skrývá) soubory a virtuální počítače</a:t>
            </a:r>
          </a:p>
          <a:p>
            <a:r>
              <a:rPr lang="cs-CZ" dirty="0"/>
              <a:t>Tato distribuce není vhodná pro začátečníky ani pro pokročilé uživatele</a:t>
            </a:r>
          </a:p>
        </p:txBody>
      </p:sp>
      <p:pic>
        <p:nvPicPr>
          <p:cNvPr id="7" name="Obrázek 6">
            <a:extLst>
              <a:ext uri="{FF2B5EF4-FFF2-40B4-BE49-F238E27FC236}">
                <a16:creationId xmlns:a16="http://schemas.microsoft.com/office/drawing/2014/main" id="{C91975DF-7305-4C57-984C-55F79846BC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843" r="25388"/>
          <a:stretch/>
        </p:blipFill>
        <p:spPr>
          <a:xfrm>
            <a:off x="8012030" y="10"/>
            <a:ext cx="4179970" cy="685799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8C68F39-5E8A-844C-A8FD-394F253C1E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18632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C583CEB-AC2B-2640-94F6-5958E6BC5B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18632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ovéPole 3">
            <a:extLst>
              <a:ext uri="{FF2B5EF4-FFF2-40B4-BE49-F238E27FC236}">
                <a16:creationId xmlns:a16="http://schemas.microsoft.com/office/drawing/2014/main" id="{EB35826E-FDD2-FB8E-E562-0AA7BB5528F7}"/>
              </a:ext>
            </a:extLst>
          </p:cNvPr>
          <p:cNvSpPr txBox="1"/>
          <p:nvPr/>
        </p:nvSpPr>
        <p:spPr>
          <a:xfrm>
            <a:off x="565151" y="1681750"/>
            <a:ext cx="46975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2400" b="1" dirty="0" err="1"/>
              <a:t>Qubes</a:t>
            </a:r>
            <a:r>
              <a:rPr lang="cs-CZ" sz="2400" b="1" dirty="0"/>
              <a:t> OS</a:t>
            </a:r>
          </a:p>
        </p:txBody>
      </p:sp>
      <p:sp>
        <p:nvSpPr>
          <p:cNvPr id="5" name="Tlačítko akce: Přejít domů 4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AACFCCEE-0BAA-50B3-4D2B-92B31F633A34}"/>
              </a:ext>
            </a:extLst>
          </p:cNvPr>
          <p:cNvSpPr/>
          <p:nvPr/>
        </p:nvSpPr>
        <p:spPr>
          <a:xfrm>
            <a:off x="565151" y="6292800"/>
            <a:ext cx="360000" cy="360000"/>
          </a:xfrm>
          <a:prstGeom prst="actionButtonHom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6" name="Tlačítko akce: Přejít vpřed nebo Další 5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C068C737-B494-4484-8C2D-DBF16D973E30}"/>
              </a:ext>
            </a:extLst>
          </p:cNvPr>
          <p:cNvSpPr/>
          <p:nvPr/>
        </p:nvSpPr>
        <p:spPr>
          <a:xfrm>
            <a:off x="931753" y="6292800"/>
            <a:ext cx="360000" cy="360000"/>
          </a:xfrm>
          <a:prstGeom prst="actionButtonForwardNex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8" name="Tlačítko akce: Přejít zpět nebo Předchozí 7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08CC7DA3-28E4-35FA-11FB-E4C474848CE1}"/>
              </a:ext>
            </a:extLst>
          </p:cNvPr>
          <p:cNvSpPr/>
          <p:nvPr/>
        </p:nvSpPr>
        <p:spPr>
          <a:xfrm>
            <a:off x="198549" y="6292800"/>
            <a:ext cx="360000" cy="360000"/>
          </a:xfrm>
          <a:prstGeom prst="actionButtonBackPrevious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1680174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000">
        <p159:morph option="byObject"/>
      </p:transition>
    </mc:Choice>
    <mc:Fallback xmlns="">
      <p:transition spd="slow" advTm="6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5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50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1000"/>
                            </p:stCondLst>
                            <p:childTnLst>
                              <p:par>
                                <p:cTn id="41" presetID="42" presetClass="entr" presetSubtype="0" fill="hold" grpId="0" nodeType="after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6500"/>
                            </p:stCondLst>
                            <p:childTnLst>
                              <p:par>
                                <p:cTn id="47" presetID="42" presetClass="entr" presetSubtype="0" fill="hold" grpId="0" nodeType="after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  <p:bldP spid="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1C15DFD-AB97-AB43-A6C9-2808708C91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A05BA89-ECA6-2247-ABBB-3C67160202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C868C70C-E5C4-CD47-888C-FCB3373B6D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E61EA895-E4C9-7372-4077-CA6FC98F0B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"/>
          <a:stretch/>
        </p:blipFill>
        <p:spPr>
          <a:xfrm>
            <a:off x="3068" y="10"/>
            <a:ext cx="12188932" cy="6857990"/>
          </a:xfrm>
          <a:prstGeom prst="rect">
            <a:avLst/>
          </a:prstGeom>
        </p:spPr>
      </p:pic>
      <p:sp>
        <p:nvSpPr>
          <p:cNvPr id="5" name="TextovéPole 4">
            <a:extLst>
              <a:ext uri="{FF2B5EF4-FFF2-40B4-BE49-F238E27FC236}">
                <a16:creationId xmlns:a16="http://schemas.microsoft.com/office/drawing/2014/main" id="{52CF4260-079D-F93F-10EA-DEFAC10C3A93}"/>
              </a:ext>
            </a:extLst>
          </p:cNvPr>
          <p:cNvSpPr txBox="1"/>
          <p:nvPr/>
        </p:nvSpPr>
        <p:spPr>
          <a:xfrm>
            <a:off x="9553575" y="6488658"/>
            <a:ext cx="281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b="1" dirty="0">
                <a:solidFill>
                  <a:schemeClr val="bg1"/>
                </a:solidFill>
              </a:rPr>
              <a:t>Náhled z </a:t>
            </a:r>
            <a:r>
              <a:rPr lang="cs-CZ" b="1" dirty="0" err="1">
                <a:solidFill>
                  <a:schemeClr val="bg1"/>
                </a:solidFill>
              </a:rPr>
              <a:t>Qubes</a:t>
            </a:r>
            <a:r>
              <a:rPr lang="cs-CZ" b="1" dirty="0">
                <a:solidFill>
                  <a:schemeClr val="bg1"/>
                </a:solidFill>
              </a:rPr>
              <a:t> OS</a:t>
            </a:r>
          </a:p>
        </p:txBody>
      </p:sp>
    </p:spTree>
    <p:extLst>
      <p:ext uri="{BB962C8B-B14F-4D97-AF65-F5344CB8AC3E}">
        <p14:creationId xmlns:p14="http://schemas.microsoft.com/office/powerpoint/2010/main" val="28455877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000">
        <p159:morph option="byObject"/>
      </p:transition>
    </mc:Choice>
    <mc:Fallback xmlns="">
      <p:transition spd="slow" advTm="6000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C868C70C-E5C4-CD47-888C-FCB3373B6D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7531CB4F-80ED-422E-9F59-586786779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1" y="455362"/>
            <a:ext cx="6881728" cy="781767"/>
          </a:xfrm>
        </p:spPr>
        <p:txBody>
          <a:bodyPr>
            <a:normAutofit/>
          </a:bodyPr>
          <a:lstStyle/>
          <a:p>
            <a:r>
              <a:rPr lang="cs-CZ" sz="2800" dirty="0" err="1"/>
              <a:t>Kali</a:t>
            </a:r>
            <a:r>
              <a:rPr lang="cs-CZ" dirty="0"/>
              <a:t> </a:t>
            </a:r>
            <a:r>
              <a:rPr lang="cs-CZ" sz="2800" dirty="0"/>
              <a:t>Linux</a:t>
            </a:r>
            <a:endParaRPr lang="cs-CZ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0616B97C-3554-4687-A472-2A5EAC895F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151" y="1692491"/>
            <a:ext cx="6881728" cy="4432084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cs-CZ" dirty="0"/>
              <a:t>První vydání: 13. březen 2013</a:t>
            </a:r>
          </a:p>
          <a:p>
            <a:pPr>
              <a:lnSpc>
                <a:spcPct val="100000"/>
              </a:lnSpc>
            </a:pPr>
            <a:r>
              <a:rPr lang="cs-CZ" dirty="0"/>
              <a:t>Tvůrce: </a:t>
            </a:r>
            <a:r>
              <a:rPr lang="cs-CZ" dirty="0" err="1"/>
              <a:t>Offensive</a:t>
            </a:r>
            <a:r>
              <a:rPr lang="cs-CZ" dirty="0"/>
              <a:t> </a:t>
            </a:r>
            <a:r>
              <a:rPr lang="cs-CZ" dirty="0" err="1"/>
              <a:t>Security</a:t>
            </a:r>
            <a:endParaRPr lang="cs-CZ" dirty="0"/>
          </a:p>
          <a:p>
            <a:pPr>
              <a:lnSpc>
                <a:spcPct val="100000"/>
              </a:lnSpc>
            </a:pPr>
            <a:r>
              <a:rPr lang="cs-CZ" dirty="0"/>
              <a:t>Nejnovější verze: 2019.1</a:t>
            </a:r>
          </a:p>
          <a:p>
            <a:pPr>
              <a:lnSpc>
                <a:spcPct val="100000"/>
              </a:lnSpc>
            </a:pPr>
            <a:r>
              <a:rPr lang="cs-CZ" dirty="0"/>
              <a:t>Využívaný pro penetrační testy různých druhů zabezpečení</a:t>
            </a:r>
          </a:p>
          <a:p>
            <a:pPr>
              <a:lnSpc>
                <a:spcPct val="100000"/>
              </a:lnSpc>
            </a:pPr>
            <a:r>
              <a:rPr lang="cs-CZ" dirty="0"/>
              <a:t>Je dodáván s nástroji: </a:t>
            </a:r>
            <a:r>
              <a:rPr lang="cs-CZ" dirty="0" err="1"/>
              <a:t>Ettercap</a:t>
            </a:r>
            <a:r>
              <a:rPr lang="cs-CZ" dirty="0"/>
              <a:t>, </a:t>
            </a:r>
            <a:r>
              <a:rPr lang="cs-CZ" dirty="0" err="1"/>
              <a:t>Foremost</a:t>
            </a:r>
            <a:r>
              <a:rPr lang="cs-CZ" dirty="0"/>
              <a:t>, </a:t>
            </a:r>
            <a:r>
              <a:rPr lang="cs-CZ" dirty="0" err="1"/>
              <a:t>Aircrack</a:t>
            </a:r>
            <a:endParaRPr lang="cs-CZ" dirty="0"/>
          </a:p>
          <a:p>
            <a:pPr>
              <a:lnSpc>
                <a:spcPct val="100000"/>
              </a:lnSpc>
            </a:pPr>
            <a:r>
              <a:rPr lang="cs-CZ" dirty="0"/>
              <a:t>Obsahuje také nástroj pro správu kybernetických útoků </a:t>
            </a:r>
            <a:r>
              <a:rPr lang="cs-CZ" dirty="0" err="1"/>
              <a:t>Armitage</a:t>
            </a:r>
            <a:endParaRPr lang="cs-CZ" dirty="0"/>
          </a:p>
          <a:p>
            <a:pPr>
              <a:lnSpc>
                <a:spcPct val="100000"/>
              </a:lnSpc>
            </a:pPr>
            <a:r>
              <a:rPr lang="cs-CZ" dirty="0"/>
              <a:t>Vhodný pro středně pokročilé ve srovnání s </a:t>
            </a:r>
            <a:r>
              <a:rPr lang="cs-CZ" dirty="0" err="1"/>
              <a:t>Qubes</a:t>
            </a:r>
            <a:endParaRPr lang="cs-CZ" dirty="0"/>
          </a:p>
          <a:p>
            <a:pPr>
              <a:lnSpc>
                <a:spcPct val="100000"/>
              </a:lnSpc>
            </a:pPr>
            <a:endParaRPr lang="cs-CZ" dirty="0"/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764581BE-A532-469C-A55E-80F7D4ABB57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106" r="7254"/>
          <a:stretch/>
        </p:blipFill>
        <p:spPr>
          <a:xfrm>
            <a:off x="8018632" y="-7"/>
            <a:ext cx="4173368" cy="685799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8C68F39-5E8A-844C-A8FD-394F253C1E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18632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C583CEB-AC2B-2640-94F6-5958E6BC5B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18632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lačítko akce: Přejít domů 4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74A82587-A616-34B5-2A1E-AE364B4D7A32}"/>
              </a:ext>
            </a:extLst>
          </p:cNvPr>
          <p:cNvSpPr/>
          <p:nvPr/>
        </p:nvSpPr>
        <p:spPr>
          <a:xfrm>
            <a:off x="565151" y="6292800"/>
            <a:ext cx="360000" cy="360000"/>
          </a:xfrm>
          <a:prstGeom prst="actionButtonHom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6" name="Tlačítko akce: Přejít vpřed nebo Další 5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E03E474D-63D5-654A-8FBF-F5E42D4BC7CC}"/>
              </a:ext>
            </a:extLst>
          </p:cNvPr>
          <p:cNvSpPr/>
          <p:nvPr/>
        </p:nvSpPr>
        <p:spPr>
          <a:xfrm>
            <a:off x="925151" y="6292800"/>
            <a:ext cx="360000" cy="360000"/>
          </a:xfrm>
          <a:prstGeom prst="actionButtonForwardNex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7" name="Tlačítko akce: Přejít zpět nebo Předchozí 6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E953BC42-11DE-D710-15D6-5243B6C6A70C}"/>
              </a:ext>
            </a:extLst>
          </p:cNvPr>
          <p:cNvSpPr/>
          <p:nvPr/>
        </p:nvSpPr>
        <p:spPr>
          <a:xfrm>
            <a:off x="205151" y="6292800"/>
            <a:ext cx="360000" cy="360000"/>
          </a:xfrm>
          <a:prstGeom prst="actionButtonBackPrevious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657847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000">
        <p159:morph option="byObject"/>
      </p:transition>
    </mc:Choice>
    <mc:Fallback xmlns="">
      <p:transition spd="slow" advTm="6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0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75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200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6500"/>
                            </p:stCondLst>
                            <p:childTnLst>
                              <p:par>
                                <p:cTn id="33" presetID="42" presetClass="entr" presetSubtype="0" fill="hold" grpId="0" nodeType="after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1000"/>
                            </p:stCondLst>
                            <p:childTnLst>
                              <p:par>
                                <p:cTn id="39" presetID="42" presetClass="entr" presetSubtype="0" fill="hold" grpId="0" nodeType="after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500"/>
                            </p:stCondLst>
                            <p:childTnLst>
                              <p:par>
                                <p:cTn id="45" presetID="42" presetClass="entr" presetSubtype="0" fill="hold" grpId="0" nodeType="after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11C15DFD-AB97-AB43-A6C9-2808708C91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A05BA89-ECA6-2247-ABBB-3C67160202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C868C70C-E5C4-CD47-888C-FCB3373B6D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Obrázek 5">
            <a:extLst>
              <a:ext uri="{FF2B5EF4-FFF2-40B4-BE49-F238E27FC236}">
                <a16:creationId xmlns:a16="http://schemas.microsoft.com/office/drawing/2014/main" id="{53A3A1CE-32A9-3BC6-C61E-09B83E1581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7" name="TextovéPole 6">
            <a:extLst>
              <a:ext uri="{FF2B5EF4-FFF2-40B4-BE49-F238E27FC236}">
                <a16:creationId xmlns:a16="http://schemas.microsoft.com/office/drawing/2014/main" id="{9314C67A-E227-1A65-D69F-9D28AB01788D}"/>
              </a:ext>
            </a:extLst>
          </p:cNvPr>
          <p:cNvSpPr txBox="1"/>
          <p:nvPr/>
        </p:nvSpPr>
        <p:spPr>
          <a:xfrm>
            <a:off x="9344025" y="323850"/>
            <a:ext cx="2571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dirty="0"/>
              <a:t>Ukázka z </a:t>
            </a:r>
            <a:r>
              <a:rPr lang="cs-CZ" dirty="0" err="1"/>
              <a:t>Kali</a:t>
            </a:r>
            <a:r>
              <a:rPr lang="cs-CZ" dirty="0"/>
              <a:t> Linuxu</a:t>
            </a:r>
          </a:p>
        </p:txBody>
      </p:sp>
    </p:spTree>
    <p:extLst>
      <p:ext uri="{BB962C8B-B14F-4D97-AF65-F5344CB8AC3E}">
        <p14:creationId xmlns:p14="http://schemas.microsoft.com/office/powerpoint/2010/main" val="32613577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000">
        <p159:morph option="byObject"/>
      </p:transition>
    </mc:Choice>
    <mc:Fallback xmlns="">
      <p:transition spd="slow" advTm="6000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4FEA0-14DB-1A91-4BA0-5F56CE218C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0" y="455362"/>
            <a:ext cx="9486690" cy="914401"/>
          </a:xfrm>
        </p:spPr>
        <p:txBody>
          <a:bodyPr>
            <a:normAutofit fontScale="90000"/>
          </a:bodyPr>
          <a:lstStyle/>
          <a:p>
            <a:pPr algn="ctr"/>
            <a:br>
              <a:rPr lang="cs-CZ" dirty="0"/>
            </a:br>
            <a:r>
              <a:rPr lang="cs-CZ" dirty="0"/>
              <a:t>Výběr tématu</a:t>
            </a:r>
          </a:p>
        </p:txBody>
      </p:sp>
      <p:pic>
        <p:nvPicPr>
          <p:cNvPr id="5" name="Graphic 4" descr="Artificial Intelligence outline">
            <a:hlinkClick r:id="rId3" action="ppaction://hlinksldjump"/>
            <a:extLst>
              <a:ext uri="{FF2B5EF4-FFF2-40B4-BE49-F238E27FC236}">
                <a16:creationId xmlns:a16="http://schemas.microsoft.com/office/drawing/2014/main" id="{2F8F5C70-CE74-FDE9-6CBA-59419E005E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73854" y="2719624"/>
            <a:ext cx="914400" cy="914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3931384-593C-A06D-0F6F-AF0DDE7B6361}"/>
              </a:ext>
            </a:extLst>
          </p:cNvPr>
          <p:cNvSpPr txBox="1"/>
          <p:nvPr/>
        </p:nvSpPr>
        <p:spPr>
          <a:xfrm>
            <a:off x="5800606" y="3756369"/>
            <a:ext cx="10608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dirty="0"/>
              <a:t>Něco o autorovi</a:t>
            </a:r>
          </a:p>
        </p:txBody>
      </p:sp>
      <p:pic>
        <p:nvPicPr>
          <p:cNvPr id="8" name="Graphic 7" descr="Backpack with solid fill">
            <a:hlinkClick r:id="rId6" action="ppaction://hlinksldjump"/>
            <a:extLst>
              <a:ext uri="{FF2B5EF4-FFF2-40B4-BE49-F238E27FC236}">
                <a16:creationId xmlns:a16="http://schemas.microsoft.com/office/drawing/2014/main" id="{86DCBEBE-E813-6C14-E73F-1F40765B1CE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297291" y="2117982"/>
            <a:ext cx="914400" cy="914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AFC7001-EACC-9D34-FDA9-1047A8798BF8}"/>
              </a:ext>
            </a:extLst>
          </p:cNvPr>
          <p:cNvSpPr txBox="1"/>
          <p:nvPr/>
        </p:nvSpPr>
        <p:spPr>
          <a:xfrm>
            <a:off x="3084456" y="3105834"/>
            <a:ext cx="13400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dirty="0"/>
              <a:t>Základní</a:t>
            </a:r>
          </a:p>
          <a:p>
            <a:pPr algn="ctr"/>
            <a:r>
              <a:rPr lang="cs-CZ" dirty="0"/>
              <a:t>informace</a:t>
            </a:r>
          </a:p>
        </p:txBody>
      </p:sp>
      <p:pic>
        <p:nvPicPr>
          <p:cNvPr id="4" name="Graphic 3" descr="Bear with solid fill">
            <a:hlinkClick r:id="rId9" action="ppaction://hlinksldjump"/>
            <a:extLst>
              <a:ext uri="{FF2B5EF4-FFF2-40B4-BE49-F238E27FC236}">
                <a16:creationId xmlns:a16="http://schemas.microsoft.com/office/drawing/2014/main" id="{503CFE67-4889-073C-A0B9-745F3C2F490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317393" y="2035766"/>
            <a:ext cx="914400" cy="914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D532C4C-A491-88A4-3E1B-DCB9A0D3B3C5}"/>
              </a:ext>
            </a:extLst>
          </p:cNvPr>
          <p:cNvSpPr txBox="1"/>
          <p:nvPr/>
        </p:nvSpPr>
        <p:spPr>
          <a:xfrm>
            <a:off x="8244144" y="3002862"/>
            <a:ext cx="1060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dirty="0"/>
              <a:t>Využití</a:t>
            </a:r>
          </a:p>
        </p:txBody>
      </p:sp>
      <p:pic>
        <p:nvPicPr>
          <p:cNvPr id="11" name="Graphic 10" descr="Computer with solid fill">
            <a:hlinkClick r:id="rId12" action="ppaction://hlinksldjump"/>
            <a:extLst>
              <a:ext uri="{FF2B5EF4-FFF2-40B4-BE49-F238E27FC236}">
                <a16:creationId xmlns:a16="http://schemas.microsoft.com/office/drawing/2014/main" id="{3C5968A2-D023-1DC6-3445-445EA923EFB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317393" y="3787036"/>
            <a:ext cx="914400" cy="9144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8C780D0-9188-A2EB-5334-C7BE19F9FFC8}"/>
              </a:ext>
            </a:extLst>
          </p:cNvPr>
          <p:cNvSpPr txBox="1"/>
          <p:nvPr/>
        </p:nvSpPr>
        <p:spPr>
          <a:xfrm>
            <a:off x="8104558" y="4746946"/>
            <a:ext cx="1340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dirty="0"/>
              <a:t>Distribuce</a:t>
            </a:r>
          </a:p>
        </p:txBody>
      </p:sp>
      <p:sp>
        <p:nvSpPr>
          <p:cNvPr id="10" name="Smiley Face 9">
            <a:extLst>
              <a:ext uri="{FF2B5EF4-FFF2-40B4-BE49-F238E27FC236}">
                <a16:creationId xmlns:a16="http://schemas.microsoft.com/office/drawing/2014/main" id="{DB13869A-CC0E-78E4-D63B-014F88BF93C1}"/>
              </a:ext>
            </a:extLst>
          </p:cNvPr>
          <p:cNvSpPr/>
          <p:nvPr/>
        </p:nvSpPr>
        <p:spPr>
          <a:xfrm>
            <a:off x="637952" y="86029"/>
            <a:ext cx="393405" cy="369333"/>
          </a:xfrm>
          <a:prstGeom prst="smileyFac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3" name="Action Button: Go Forward or Next 12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A1044885-F3EC-71B1-8C87-6ECD4A624766}"/>
              </a:ext>
            </a:extLst>
          </p:cNvPr>
          <p:cNvSpPr/>
          <p:nvPr/>
        </p:nvSpPr>
        <p:spPr>
          <a:xfrm>
            <a:off x="360000" y="6292800"/>
            <a:ext cx="360000" cy="360000"/>
          </a:xfrm>
          <a:prstGeom prst="actionButtonForwardNex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pic>
        <p:nvPicPr>
          <p:cNvPr id="14" name="Grafický objekt 13" descr="Otevřená kniha">
            <a:hlinkClick r:id="rId15" action="ppaction://hlinksldjump"/>
            <a:extLst>
              <a:ext uri="{FF2B5EF4-FFF2-40B4-BE49-F238E27FC236}">
                <a16:creationId xmlns:a16="http://schemas.microsoft.com/office/drawing/2014/main" id="{A5725260-BD17-41D0-AFF2-C8E5DC912C6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297291" y="3987268"/>
            <a:ext cx="914400" cy="914400"/>
          </a:xfrm>
          <a:prstGeom prst="rect">
            <a:avLst/>
          </a:prstGeom>
        </p:spPr>
      </p:pic>
      <p:sp>
        <p:nvSpPr>
          <p:cNvPr id="15" name="TextovéPole 14">
            <a:extLst>
              <a:ext uri="{FF2B5EF4-FFF2-40B4-BE49-F238E27FC236}">
                <a16:creationId xmlns:a16="http://schemas.microsoft.com/office/drawing/2014/main" id="{ED93532C-9D4F-4BFE-AB16-295F54F3AB89}"/>
              </a:ext>
            </a:extLst>
          </p:cNvPr>
          <p:cNvSpPr txBox="1"/>
          <p:nvPr/>
        </p:nvSpPr>
        <p:spPr>
          <a:xfrm>
            <a:off x="2654110" y="4901668"/>
            <a:ext cx="2200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dirty="0"/>
              <a:t>Historie</a:t>
            </a:r>
          </a:p>
        </p:txBody>
      </p:sp>
    </p:spTree>
    <p:extLst>
      <p:ext uri="{BB962C8B-B14F-4D97-AF65-F5344CB8AC3E}">
        <p14:creationId xmlns:p14="http://schemas.microsoft.com/office/powerpoint/2010/main" val="33674571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000">
        <p159:morph option="byObject"/>
      </p:transition>
    </mc:Choice>
    <mc:Fallback xmlns="">
      <p:transition spd="slow" advTm="6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9" grpId="0"/>
      <p:bldP spid="7" grpId="0"/>
      <p:bldP spid="12" grpId="0"/>
      <p:bldP spid="1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868C70C-E5C4-CD47-888C-FCB3373B6D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C3C31AC8-CB18-1A72-422B-21B960B215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1" y="455362"/>
            <a:ext cx="6881728" cy="1550419"/>
          </a:xfrm>
        </p:spPr>
        <p:txBody>
          <a:bodyPr>
            <a:normAutofit/>
          </a:bodyPr>
          <a:lstStyle/>
          <a:p>
            <a:r>
              <a:rPr lang="cs-CZ" dirty="0" err="1"/>
              <a:t>Debian</a:t>
            </a:r>
            <a:r>
              <a:rPr lang="cs-CZ" dirty="0"/>
              <a:t> GNU/Linux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041D2ED2-2E86-D375-E6BE-EEDC837F98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151" y="2160016"/>
            <a:ext cx="6881728" cy="3926152"/>
          </a:xfrm>
        </p:spPr>
        <p:txBody>
          <a:bodyPr>
            <a:normAutofit fontScale="92500"/>
          </a:bodyPr>
          <a:lstStyle/>
          <a:p>
            <a:r>
              <a:rPr lang="cs-CZ" dirty="0"/>
              <a:t>První vydání: září 1993</a:t>
            </a:r>
          </a:p>
          <a:p>
            <a:r>
              <a:rPr lang="cs-CZ" dirty="0"/>
              <a:t>Tvůrce: Ian </a:t>
            </a:r>
            <a:r>
              <a:rPr lang="cs-CZ" dirty="0" err="1"/>
              <a:t>Murdock</a:t>
            </a:r>
            <a:r>
              <a:rPr lang="cs-CZ" dirty="0"/>
              <a:t> a komunita</a:t>
            </a:r>
          </a:p>
          <a:p>
            <a:r>
              <a:rPr lang="cs-CZ" dirty="0"/>
              <a:t>Současná verze: 11.6 „</a:t>
            </a:r>
            <a:r>
              <a:rPr lang="cs-CZ" dirty="0" err="1"/>
              <a:t>Bullseye</a:t>
            </a:r>
            <a:r>
              <a:rPr lang="cs-CZ" dirty="0"/>
              <a:t>“ (17. prosinec 2022)</a:t>
            </a:r>
          </a:p>
          <a:p>
            <a:r>
              <a:rPr lang="cs-CZ" dirty="0"/>
              <a:t>Je to nejstarší operační systém s Linuxovým jádrem</a:t>
            </a:r>
          </a:p>
          <a:p>
            <a:r>
              <a:rPr lang="cs-CZ" dirty="0"/>
              <a:t>Dnes je větší použití spíše v serverech než v domácnostech</a:t>
            </a:r>
          </a:p>
          <a:p>
            <a:r>
              <a:rPr lang="cs-CZ" dirty="0"/>
              <a:t>Z </a:t>
            </a:r>
            <a:r>
              <a:rPr lang="cs-CZ" dirty="0" err="1"/>
              <a:t>Debianu</a:t>
            </a:r>
            <a:r>
              <a:rPr lang="cs-CZ" dirty="0"/>
              <a:t> vycházejí skoro všechny </a:t>
            </a:r>
            <a:r>
              <a:rPr lang="cs-CZ" dirty="0" err="1"/>
              <a:t>Linuxovské</a:t>
            </a:r>
            <a:r>
              <a:rPr lang="cs-CZ" dirty="0"/>
              <a:t> distribuce</a:t>
            </a:r>
          </a:p>
          <a:p>
            <a:endParaRPr lang="cs-CZ" dirty="0"/>
          </a:p>
          <a:p>
            <a:endParaRPr lang="cs-CZ" dirty="0"/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5A44EFB8-ED71-955F-7E6D-156EE99CCD2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30356" r="31610"/>
          <a:stretch/>
        </p:blipFill>
        <p:spPr>
          <a:xfrm>
            <a:off x="8018632" y="10"/>
            <a:ext cx="4173368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8C68F39-5E8A-844C-A8FD-394F253C1E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18632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C583CEB-AC2B-2640-94F6-5958E6BC5B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18632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lačítko akce: Přejít domů 3">
            <a:hlinkClick r:id="rId5" action="ppaction://hlinksldjump" highlightClick="1"/>
            <a:extLst>
              <a:ext uri="{FF2B5EF4-FFF2-40B4-BE49-F238E27FC236}">
                <a16:creationId xmlns:a16="http://schemas.microsoft.com/office/drawing/2014/main" id="{35C26682-32BD-8205-CE45-AD7308DA68A0}"/>
              </a:ext>
            </a:extLst>
          </p:cNvPr>
          <p:cNvSpPr/>
          <p:nvPr/>
        </p:nvSpPr>
        <p:spPr>
          <a:xfrm>
            <a:off x="565151" y="6292800"/>
            <a:ext cx="360000" cy="360000"/>
          </a:xfrm>
          <a:prstGeom prst="actionButtonHom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6" name="Tlačítko akce: Přejít vpřed nebo Další 5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A2789E30-D12D-9977-1C1C-60023DB7431E}"/>
              </a:ext>
            </a:extLst>
          </p:cNvPr>
          <p:cNvSpPr/>
          <p:nvPr/>
        </p:nvSpPr>
        <p:spPr>
          <a:xfrm>
            <a:off x="925151" y="6292800"/>
            <a:ext cx="360000" cy="360000"/>
          </a:xfrm>
          <a:prstGeom prst="actionButtonForwardNex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9" name="Tlačítko akce: Přejít zpět nebo Předchozí 8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6570BC24-C7A3-7D9A-C2CC-B42B22DFCA95}"/>
              </a:ext>
            </a:extLst>
          </p:cNvPr>
          <p:cNvSpPr/>
          <p:nvPr/>
        </p:nvSpPr>
        <p:spPr>
          <a:xfrm>
            <a:off x="205151" y="6292800"/>
            <a:ext cx="360000" cy="360000"/>
          </a:xfrm>
          <a:prstGeom prst="actionButtonBackPrevious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1028891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000">
        <p159:morph option="byObject"/>
      </p:transition>
    </mc:Choice>
    <mc:Fallback xmlns="">
      <p:transition spd="slow" advTm="6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42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2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6950"/>
                            </p:stCondLst>
                            <p:childTnLst>
                              <p:par>
                                <p:cTn id="22" presetID="42" presetClass="entr" presetSubtype="0" fill="hold" grpId="0" nodeType="after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1700"/>
                            </p:stCondLst>
                            <p:childTnLst>
                              <p:par>
                                <p:cTn id="28" presetID="42" presetClass="entr" presetSubtype="0" fill="hold" grpId="0" nodeType="after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6450"/>
                            </p:stCondLst>
                            <p:childTnLst>
                              <p:par>
                                <p:cTn id="34" presetID="42" presetClass="entr" presetSubtype="0" fill="hold" grpId="0" nodeType="after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1200"/>
                            </p:stCondLst>
                            <p:childTnLst>
                              <p:par>
                                <p:cTn id="40" presetID="42" presetClass="entr" presetSubtype="0" fill="hold" grpId="0" nodeType="after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1C15DFD-AB97-AB43-A6C9-2808708C91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A05BA89-ECA6-2247-ABBB-3C67160202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C868C70C-E5C4-CD47-888C-FCB3373B6D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8499C3EA-BD4F-ED19-4E15-D9E84025BB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978" r="-1" b="-1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5" name="TextovéPole 4">
            <a:extLst>
              <a:ext uri="{FF2B5EF4-FFF2-40B4-BE49-F238E27FC236}">
                <a16:creationId xmlns:a16="http://schemas.microsoft.com/office/drawing/2014/main" id="{1D62813D-0360-4821-7037-D97E85E4919A}"/>
              </a:ext>
            </a:extLst>
          </p:cNvPr>
          <p:cNvSpPr txBox="1"/>
          <p:nvPr/>
        </p:nvSpPr>
        <p:spPr>
          <a:xfrm>
            <a:off x="8331327" y="6286500"/>
            <a:ext cx="3857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dirty="0"/>
              <a:t>Ukázka z </a:t>
            </a:r>
            <a:r>
              <a:rPr lang="cs-CZ" dirty="0" err="1"/>
              <a:t>Debianu</a:t>
            </a:r>
            <a:r>
              <a:rPr lang="cs-CZ" dirty="0"/>
              <a:t> 11 (</a:t>
            </a:r>
            <a:r>
              <a:rPr lang="cs-CZ" dirty="0" err="1"/>
              <a:t>Bullseye</a:t>
            </a:r>
            <a:r>
              <a:rPr lang="cs-CZ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112394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000">
        <p159:morph option="byObject"/>
      </p:transition>
    </mc:Choice>
    <mc:Fallback xmlns="">
      <p:transition spd="slow" advTm="60000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C868C70C-E5C4-CD47-888C-FCB3373B6D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264A502A-DB27-4797-AB9A-A39C335208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1" y="455363"/>
            <a:ext cx="6881728" cy="665226"/>
          </a:xfrm>
        </p:spPr>
        <p:txBody>
          <a:bodyPr>
            <a:normAutofit fontScale="90000"/>
          </a:bodyPr>
          <a:lstStyle/>
          <a:p>
            <a:r>
              <a:rPr lang="cs-CZ" dirty="0"/>
              <a:t>Zaměřené na uživatele: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1C77A85F-C6F7-4E9B-8E25-F4EE50A78D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151" y="2160016"/>
            <a:ext cx="6881728" cy="3926152"/>
          </a:xfrm>
        </p:spPr>
        <p:txBody>
          <a:bodyPr>
            <a:normAutofit/>
          </a:bodyPr>
          <a:lstStyle/>
          <a:p>
            <a:r>
              <a:rPr lang="cs-CZ" dirty="0"/>
              <a:t>První vydání: 20. října 2002</a:t>
            </a:r>
          </a:p>
          <a:p>
            <a:r>
              <a:rPr lang="cs-CZ" dirty="0"/>
              <a:t>Tvůrce: </a:t>
            </a:r>
            <a:r>
              <a:rPr lang="cs-CZ" dirty="0" err="1"/>
              <a:t>Canonical</a:t>
            </a:r>
            <a:r>
              <a:rPr lang="cs-CZ" dirty="0"/>
              <a:t> Ltd.</a:t>
            </a:r>
          </a:p>
          <a:p>
            <a:r>
              <a:rPr lang="cs-CZ" dirty="0"/>
              <a:t>Založený na </a:t>
            </a:r>
            <a:r>
              <a:rPr lang="cs-CZ" dirty="0" err="1"/>
              <a:t>Debianu</a:t>
            </a:r>
            <a:endParaRPr lang="cs-CZ" dirty="0"/>
          </a:p>
          <a:p>
            <a:r>
              <a:rPr lang="cs-CZ" dirty="0"/>
              <a:t>Aktuální verze: 22.10 (20. října 2022)</a:t>
            </a:r>
          </a:p>
          <a:p>
            <a:r>
              <a:rPr lang="cs-CZ" dirty="0"/>
              <a:t>Je vyvíjen ve třech vydáních: pro stolní počítače, servery, pro správu </a:t>
            </a:r>
            <a:r>
              <a:rPr lang="cs-CZ" dirty="0" err="1"/>
              <a:t>IoT</a:t>
            </a:r>
            <a:r>
              <a:rPr lang="cs-CZ" dirty="0"/>
              <a:t> a robotiky</a:t>
            </a:r>
          </a:p>
          <a:p>
            <a:r>
              <a:rPr lang="cs-CZ" dirty="0"/>
              <a:t>Má své deriváty: </a:t>
            </a:r>
            <a:r>
              <a:rPr lang="cs-CZ" dirty="0" err="1"/>
              <a:t>Kubuntu</a:t>
            </a:r>
            <a:r>
              <a:rPr lang="cs-CZ" dirty="0"/>
              <a:t>, </a:t>
            </a:r>
            <a:r>
              <a:rPr lang="cs-CZ" dirty="0" err="1"/>
              <a:t>Xubuntu</a:t>
            </a:r>
            <a:r>
              <a:rPr lang="cs-CZ" dirty="0"/>
              <a:t>, </a:t>
            </a:r>
            <a:r>
              <a:rPr lang="cs-CZ" dirty="0" err="1"/>
              <a:t>Ubuntu</a:t>
            </a:r>
            <a:r>
              <a:rPr lang="cs-CZ" dirty="0"/>
              <a:t> MATE, </a:t>
            </a:r>
            <a:r>
              <a:rPr lang="cs-CZ" dirty="0" err="1"/>
              <a:t>Lubuntu</a:t>
            </a:r>
            <a:endParaRPr lang="cs-CZ" dirty="0"/>
          </a:p>
          <a:p>
            <a:endParaRPr lang="cs-CZ" dirty="0"/>
          </a:p>
        </p:txBody>
      </p:sp>
      <p:pic>
        <p:nvPicPr>
          <p:cNvPr id="6" name="Obrázek 5">
            <a:extLst>
              <a:ext uri="{FF2B5EF4-FFF2-40B4-BE49-F238E27FC236}">
                <a16:creationId xmlns:a16="http://schemas.microsoft.com/office/drawing/2014/main" id="{52D0B14E-43B5-4CA6-970F-CA432A51F6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440" b="4358"/>
          <a:stretch/>
        </p:blipFill>
        <p:spPr>
          <a:xfrm>
            <a:off x="8018632" y="10"/>
            <a:ext cx="4173368" cy="6857990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D8C68F39-5E8A-844C-A8FD-394F253C1E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18632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C583CEB-AC2B-2640-94F6-5958E6BC5B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18632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ovéPole 3">
            <a:extLst>
              <a:ext uri="{FF2B5EF4-FFF2-40B4-BE49-F238E27FC236}">
                <a16:creationId xmlns:a16="http://schemas.microsoft.com/office/drawing/2014/main" id="{CF78D5A7-2072-03E2-A3DD-6D23A79F1DB2}"/>
              </a:ext>
            </a:extLst>
          </p:cNvPr>
          <p:cNvSpPr txBox="1"/>
          <p:nvPr/>
        </p:nvSpPr>
        <p:spPr>
          <a:xfrm>
            <a:off x="565151" y="1388184"/>
            <a:ext cx="34689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2400" b="1" dirty="0" err="1"/>
              <a:t>Ubuntu</a:t>
            </a:r>
            <a:endParaRPr lang="cs-CZ" sz="2400" b="1" dirty="0"/>
          </a:p>
        </p:txBody>
      </p:sp>
      <p:sp>
        <p:nvSpPr>
          <p:cNvPr id="5" name="Tlačítko akce: Přejít domů 4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A9603D97-2964-13FF-55AD-9A8E6F115D03}"/>
              </a:ext>
            </a:extLst>
          </p:cNvPr>
          <p:cNvSpPr/>
          <p:nvPr/>
        </p:nvSpPr>
        <p:spPr>
          <a:xfrm>
            <a:off x="565151" y="6292084"/>
            <a:ext cx="360000" cy="360000"/>
          </a:xfrm>
          <a:prstGeom prst="actionButtonHom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7" name="Tlačítko akce: Přejít vpřed nebo Další 6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D3B47C83-3B4F-18C7-7003-C73B284803C9}"/>
              </a:ext>
            </a:extLst>
          </p:cNvPr>
          <p:cNvSpPr/>
          <p:nvPr/>
        </p:nvSpPr>
        <p:spPr>
          <a:xfrm>
            <a:off x="925151" y="6292084"/>
            <a:ext cx="360000" cy="360000"/>
          </a:xfrm>
          <a:prstGeom prst="actionButtonForwardNex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8" name="Tlačítko akce: Přejít zpět nebo Předchozí 7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A7A56A79-3795-65B3-46F4-6621B445E006}"/>
              </a:ext>
            </a:extLst>
          </p:cNvPr>
          <p:cNvSpPr/>
          <p:nvPr/>
        </p:nvSpPr>
        <p:spPr>
          <a:xfrm>
            <a:off x="202103" y="6292084"/>
            <a:ext cx="360000" cy="360000"/>
          </a:xfrm>
          <a:prstGeom prst="actionButtonBackPrevious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838758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000">
        <p159:morph option="byObject"/>
      </p:transition>
    </mc:Choice>
    <mc:Fallback xmlns="">
      <p:transition spd="slow" advTm="6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1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39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805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39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300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39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7950"/>
                            </p:stCondLst>
                            <p:childTnLst>
                              <p:par>
                                <p:cTn id="41" presetID="42" presetClass="entr" presetSubtype="0" fill="hold" grpId="0" nodeType="afterEffect">
                                  <p:stCondLst>
                                    <p:cond delay="39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2900"/>
                            </p:stCondLst>
                            <p:childTnLst>
                              <p:par>
                                <p:cTn id="47" presetID="42" presetClass="entr" presetSubtype="0" fill="hold" grpId="0" nodeType="afterEffect">
                                  <p:stCondLst>
                                    <p:cond delay="39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  <p:bldP spid="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1C15DFD-AB97-AB43-A6C9-2808708C91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A05BA89-ECA6-2247-ABBB-3C67160202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C868C70C-E5C4-CD47-888C-FCB3373B6D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10451F0E-CE79-7098-0F2A-88D8F2864B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5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5" name="TextovéPole 4">
            <a:extLst>
              <a:ext uri="{FF2B5EF4-FFF2-40B4-BE49-F238E27FC236}">
                <a16:creationId xmlns:a16="http://schemas.microsoft.com/office/drawing/2014/main" id="{48C1FFA7-0FFD-D6EF-3C80-5A4093BE2F69}"/>
              </a:ext>
            </a:extLst>
          </p:cNvPr>
          <p:cNvSpPr txBox="1"/>
          <p:nvPr/>
        </p:nvSpPr>
        <p:spPr>
          <a:xfrm>
            <a:off x="8807577" y="6388097"/>
            <a:ext cx="3381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dirty="0"/>
              <a:t>Ukázka z </a:t>
            </a:r>
            <a:r>
              <a:rPr lang="cs-CZ" dirty="0" err="1"/>
              <a:t>Ubuntu</a:t>
            </a:r>
            <a:r>
              <a:rPr lang="cs-CZ" dirty="0"/>
              <a:t> 20.04 LTS</a:t>
            </a:r>
          </a:p>
        </p:txBody>
      </p:sp>
    </p:spTree>
    <p:extLst>
      <p:ext uri="{BB962C8B-B14F-4D97-AF65-F5344CB8AC3E}">
        <p14:creationId xmlns:p14="http://schemas.microsoft.com/office/powerpoint/2010/main" val="29873203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000">
        <p159:morph option="byObject"/>
      </p:transition>
    </mc:Choice>
    <mc:Fallback xmlns="">
      <p:transition spd="slow" advTm="60000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C868C70C-E5C4-CD47-888C-FCB3373B6D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Nadpis 6">
            <a:extLst>
              <a:ext uri="{FF2B5EF4-FFF2-40B4-BE49-F238E27FC236}">
                <a16:creationId xmlns:a16="http://schemas.microsoft.com/office/drawing/2014/main" id="{844A6577-5D78-482D-9B5B-DAD7388578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1" y="455363"/>
            <a:ext cx="6881728" cy="557650"/>
          </a:xfrm>
        </p:spPr>
        <p:txBody>
          <a:bodyPr>
            <a:normAutofit fontScale="90000"/>
          </a:bodyPr>
          <a:lstStyle/>
          <a:p>
            <a:r>
              <a:rPr lang="cs-CZ" sz="3100" dirty="0"/>
              <a:t>Linux</a:t>
            </a:r>
            <a:r>
              <a:rPr lang="cs-CZ" sz="3200" dirty="0"/>
              <a:t> </a:t>
            </a:r>
            <a:r>
              <a:rPr lang="cs-CZ" sz="3200" dirty="0" err="1"/>
              <a:t>Mint</a:t>
            </a:r>
            <a:endParaRPr lang="cs-CZ" sz="3200" dirty="0"/>
          </a:p>
        </p:txBody>
      </p:sp>
      <p:sp>
        <p:nvSpPr>
          <p:cNvPr id="10" name="Zástupný obsah 9">
            <a:extLst>
              <a:ext uri="{FF2B5EF4-FFF2-40B4-BE49-F238E27FC236}">
                <a16:creationId xmlns:a16="http://schemas.microsoft.com/office/drawing/2014/main" id="{8BC7216D-4B14-44F1-92EF-9EDE003EBB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151" y="1371600"/>
            <a:ext cx="6881728" cy="4714568"/>
          </a:xfrm>
        </p:spPr>
        <p:txBody>
          <a:bodyPr>
            <a:normAutofit/>
          </a:bodyPr>
          <a:lstStyle/>
          <a:p>
            <a:r>
              <a:rPr lang="cs-CZ" dirty="0"/>
              <a:t>První vydání: 27. srpen 2006</a:t>
            </a:r>
          </a:p>
          <a:p>
            <a:r>
              <a:rPr lang="cs-CZ" dirty="0"/>
              <a:t>Tvůrci: C. </a:t>
            </a:r>
            <a:r>
              <a:rPr lang="cs-CZ" dirty="0" err="1"/>
              <a:t>Lefebvre</a:t>
            </a:r>
            <a:r>
              <a:rPr lang="cs-CZ" dirty="0"/>
              <a:t>, Jamie </a:t>
            </a:r>
            <a:r>
              <a:rPr lang="cs-CZ" dirty="0" err="1"/>
              <a:t>Boo</a:t>
            </a:r>
            <a:r>
              <a:rPr lang="cs-CZ" dirty="0"/>
              <a:t>, komunita</a:t>
            </a:r>
          </a:p>
          <a:p>
            <a:r>
              <a:rPr lang="cs-CZ" dirty="0"/>
              <a:t>Nejnovější verze: 21.1 (20. prosinec 2022)</a:t>
            </a:r>
          </a:p>
          <a:p>
            <a:r>
              <a:rPr lang="cs-CZ" dirty="0"/>
              <a:t>Vhodný pro začátečníky, kteří přestoupili z Windows</a:t>
            </a:r>
          </a:p>
          <a:p>
            <a:r>
              <a:rPr lang="cs-CZ" dirty="0"/>
              <a:t>Dodává se s ekvivalenty Windows aplikací (př.: Microsoft Office je zde zastoupen s </a:t>
            </a:r>
            <a:r>
              <a:rPr lang="cs-CZ" dirty="0" err="1"/>
              <a:t>Libreoffice</a:t>
            </a:r>
            <a:r>
              <a:rPr lang="cs-CZ" dirty="0"/>
              <a:t>)</a:t>
            </a:r>
          </a:p>
          <a:p>
            <a:r>
              <a:rPr lang="cs-CZ" dirty="0"/>
              <a:t>V tomto operačním systému jsou tři grafická prostředí – </a:t>
            </a:r>
            <a:r>
              <a:rPr lang="cs-CZ" dirty="0" err="1"/>
              <a:t>Cinnamon</a:t>
            </a:r>
            <a:r>
              <a:rPr lang="cs-CZ" dirty="0"/>
              <a:t>, </a:t>
            </a:r>
            <a:r>
              <a:rPr lang="cs-CZ" dirty="0" err="1"/>
              <a:t>Xfce</a:t>
            </a:r>
            <a:r>
              <a:rPr lang="cs-CZ" dirty="0"/>
              <a:t>, Mate</a:t>
            </a:r>
          </a:p>
        </p:txBody>
      </p:sp>
      <p:pic>
        <p:nvPicPr>
          <p:cNvPr id="2" name="Obrázek 1">
            <a:extLst>
              <a:ext uri="{FF2B5EF4-FFF2-40B4-BE49-F238E27FC236}">
                <a16:creationId xmlns:a16="http://schemas.microsoft.com/office/drawing/2014/main" id="{921E13B5-F59E-4FAD-972D-7FEECFF4CE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814" r="9944"/>
          <a:stretch/>
        </p:blipFill>
        <p:spPr>
          <a:xfrm>
            <a:off x="8018632" y="10"/>
            <a:ext cx="4173368" cy="685799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D8C68F39-5E8A-844C-A8FD-394F253C1E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18632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C583CEB-AC2B-2640-94F6-5958E6BC5B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18632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lačítko akce: Přejít domů 2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F439E6FA-318D-0ED9-8901-0AD6C2A25459}"/>
              </a:ext>
            </a:extLst>
          </p:cNvPr>
          <p:cNvSpPr/>
          <p:nvPr/>
        </p:nvSpPr>
        <p:spPr>
          <a:xfrm>
            <a:off x="565151" y="6292084"/>
            <a:ext cx="360000" cy="360000"/>
          </a:xfrm>
          <a:prstGeom prst="actionButtonHom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4" name="Tlačítko akce: Přejít vpřed nebo Další 3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60B54472-255D-165D-2818-4DE6276DB8F0}"/>
              </a:ext>
            </a:extLst>
          </p:cNvPr>
          <p:cNvSpPr/>
          <p:nvPr/>
        </p:nvSpPr>
        <p:spPr>
          <a:xfrm>
            <a:off x="925151" y="6292084"/>
            <a:ext cx="360000" cy="360000"/>
          </a:xfrm>
          <a:prstGeom prst="actionButtonForwardNex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5" name="Tlačítko akce: Přejít zpět nebo Předchozí 4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96C35249-497D-4992-41B2-AEA9A0383D03}"/>
              </a:ext>
            </a:extLst>
          </p:cNvPr>
          <p:cNvSpPr/>
          <p:nvPr/>
        </p:nvSpPr>
        <p:spPr>
          <a:xfrm>
            <a:off x="205151" y="6292084"/>
            <a:ext cx="360000" cy="360000"/>
          </a:xfrm>
          <a:prstGeom prst="actionButtonBackPrevious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1299568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000">
        <p159:morph option="byObject"/>
      </p:transition>
    </mc:Choice>
    <mc:Fallback xmlns="">
      <p:transition spd="slow" advTm="6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34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665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34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11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34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55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34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0"/>
                            </p:stCondLst>
                            <p:childTnLst>
                              <p:par>
                                <p:cTn id="41" presetID="42" presetClass="entr" presetSubtype="0" fill="hold" grpId="0" nodeType="afterEffect">
                                  <p:stCondLst>
                                    <p:cond delay="34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1C15DFD-AB97-AB43-A6C9-2808708C91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A05BA89-ECA6-2247-ABBB-3C67160202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C868C70C-E5C4-CD47-888C-FCB3373B6D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32E9BF21-DC3F-33FA-CB09-9DB9CF0D8F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5"/>
          <a:stretch/>
        </p:blipFill>
        <p:spPr>
          <a:xfrm>
            <a:off x="20" y="-7"/>
            <a:ext cx="12188932" cy="6857990"/>
          </a:xfrm>
          <a:prstGeom prst="rect">
            <a:avLst/>
          </a:prstGeom>
        </p:spPr>
      </p:pic>
      <p:sp>
        <p:nvSpPr>
          <p:cNvPr id="5" name="TextovéPole 4">
            <a:extLst>
              <a:ext uri="{FF2B5EF4-FFF2-40B4-BE49-F238E27FC236}">
                <a16:creationId xmlns:a16="http://schemas.microsoft.com/office/drawing/2014/main" id="{AA0BA622-58D0-F749-3E65-4F7C8C265D56}"/>
              </a:ext>
            </a:extLst>
          </p:cNvPr>
          <p:cNvSpPr txBox="1"/>
          <p:nvPr/>
        </p:nvSpPr>
        <p:spPr>
          <a:xfrm>
            <a:off x="8629650" y="5888493"/>
            <a:ext cx="3695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dirty="0"/>
              <a:t>Ukázka z Linux </a:t>
            </a:r>
            <a:r>
              <a:rPr lang="cs-CZ" dirty="0" err="1"/>
              <a:t>Mint</a:t>
            </a:r>
            <a:r>
              <a:rPr lang="cs-CZ" dirty="0"/>
              <a:t> 21 (Vanessa) prostředí „</a:t>
            </a:r>
            <a:r>
              <a:rPr lang="cs-CZ" dirty="0" err="1"/>
              <a:t>Cinnamon</a:t>
            </a:r>
            <a:r>
              <a:rPr lang="cs-CZ" dirty="0"/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8614151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000">
        <p159:morph option="byObject"/>
      </p:transition>
    </mc:Choice>
    <mc:Fallback xmlns="">
      <p:transition spd="slow" advTm="60000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868C70C-E5C4-CD47-888C-FCB3373B6D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DA46E1F4-1B90-4D56-8635-F37FA732B5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0" y="455362"/>
            <a:ext cx="4018219" cy="799697"/>
          </a:xfrm>
        </p:spPr>
        <p:txBody>
          <a:bodyPr>
            <a:normAutofit/>
          </a:bodyPr>
          <a:lstStyle/>
          <a:p>
            <a:r>
              <a:rPr lang="cs-CZ" dirty="0"/>
              <a:t>Unikáty: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8C68F39-5E8A-844C-A8FD-394F253C1E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C583CEB-AC2B-2640-94F6-5958E6BC5B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5DD2B334-C90F-495C-94B2-6FAB82D466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7710" y="2160016"/>
            <a:ext cx="4018219" cy="392615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cs-CZ" dirty="0"/>
              <a:t>Tento Linux je derivát </a:t>
            </a:r>
            <a:r>
              <a:rPr lang="cs-CZ" dirty="0" err="1"/>
              <a:t>Ubuntu</a:t>
            </a:r>
            <a:endParaRPr lang="cs-CZ" dirty="0"/>
          </a:p>
          <a:p>
            <a:pPr>
              <a:lnSpc>
                <a:spcPct val="100000"/>
              </a:lnSpc>
            </a:pPr>
            <a:r>
              <a:rPr lang="cs-CZ" dirty="0"/>
              <a:t>Při špatném pojmenováni souboru si, místo toho, aby ho opravil systém název přečte jako </a:t>
            </a:r>
            <a:r>
              <a:rPr lang="cs-CZ" dirty="0" err="1"/>
              <a:t>rm</a:t>
            </a:r>
            <a:r>
              <a:rPr lang="cs-CZ" dirty="0"/>
              <a:t> –</a:t>
            </a:r>
            <a:r>
              <a:rPr lang="cs-CZ" dirty="0" err="1"/>
              <a:t>rf</a:t>
            </a:r>
            <a:r>
              <a:rPr lang="cs-CZ" dirty="0"/>
              <a:t>/, což znamená vymazat disk</a:t>
            </a:r>
          </a:p>
          <a:p>
            <a:pPr>
              <a:lnSpc>
                <a:spcPct val="100000"/>
              </a:lnSpc>
            </a:pPr>
            <a:r>
              <a:rPr lang="cs-CZ" dirty="0"/>
              <a:t>Je to šílené, ale existuje to</a:t>
            </a:r>
          </a:p>
          <a:p>
            <a:pPr>
              <a:lnSpc>
                <a:spcPct val="100000"/>
              </a:lnSpc>
            </a:pPr>
            <a:r>
              <a:rPr lang="cs-CZ" dirty="0"/>
              <a:t>Doporučuji tento systém nepoužívat</a:t>
            </a:r>
          </a:p>
          <a:p>
            <a:pPr>
              <a:lnSpc>
                <a:spcPct val="100000"/>
              </a:lnSpc>
            </a:pPr>
            <a:endParaRPr lang="cs-CZ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4572F44-9B1C-41F7-B716-690BA57351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335"/>
          <a:stretch/>
        </p:blipFill>
        <p:spPr bwMode="auto">
          <a:xfrm>
            <a:off x="5646084" y="-4"/>
            <a:ext cx="654286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ovéPole 4">
            <a:extLst>
              <a:ext uri="{FF2B5EF4-FFF2-40B4-BE49-F238E27FC236}">
                <a16:creationId xmlns:a16="http://schemas.microsoft.com/office/drawing/2014/main" id="{BF1F4B75-A5AB-49C6-850A-876884054596}"/>
              </a:ext>
            </a:extLst>
          </p:cNvPr>
          <p:cNvSpPr txBox="1"/>
          <p:nvPr/>
        </p:nvSpPr>
        <p:spPr>
          <a:xfrm>
            <a:off x="9228425" y="6304000"/>
            <a:ext cx="2960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dirty="0">
                <a:solidFill>
                  <a:schemeClr val="tx1">
                    <a:lumMod val="95000"/>
                  </a:schemeClr>
                </a:solidFill>
              </a:rPr>
              <a:t>Ukázka ze </a:t>
            </a:r>
            <a:r>
              <a:rPr lang="cs-CZ" dirty="0" err="1">
                <a:solidFill>
                  <a:schemeClr val="tx1">
                    <a:lumMod val="95000"/>
                  </a:schemeClr>
                </a:solidFill>
              </a:rPr>
              <a:t>Suicide</a:t>
            </a:r>
            <a:r>
              <a:rPr lang="cs-CZ" dirty="0">
                <a:solidFill>
                  <a:schemeClr val="tx1">
                    <a:lumMod val="95000"/>
                  </a:schemeClr>
                </a:solidFill>
              </a:rPr>
              <a:t> Linux</a:t>
            </a:r>
          </a:p>
        </p:txBody>
      </p:sp>
      <p:sp>
        <p:nvSpPr>
          <p:cNvPr id="4" name="TextovéPole 3">
            <a:extLst>
              <a:ext uri="{FF2B5EF4-FFF2-40B4-BE49-F238E27FC236}">
                <a16:creationId xmlns:a16="http://schemas.microsoft.com/office/drawing/2014/main" id="{DE37C51D-3B06-7FD9-2509-3DB6BBAB6C9E}"/>
              </a:ext>
            </a:extLst>
          </p:cNvPr>
          <p:cNvSpPr txBox="1"/>
          <p:nvPr/>
        </p:nvSpPr>
        <p:spPr>
          <a:xfrm>
            <a:off x="1587710" y="1379219"/>
            <a:ext cx="2590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2800" b="1" dirty="0" err="1"/>
              <a:t>Suicide</a:t>
            </a:r>
            <a:r>
              <a:rPr lang="cs-CZ" sz="2400" b="1" dirty="0"/>
              <a:t> Linux</a:t>
            </a:r>
          </a:p>
        </p:txBody>
      </p:sp>
      <p:sp>
        <p:nvSpPr>
          <p:cNvPr id="6" name="Tlačítko akce: Přejít domů 5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FE0C093E-C24A-2BA6-AFC3-65FAADAAD848}"/>
              </a:ext>
            </a:extLst>
          </p:cNvPr>
          <p:cNvSpPr/>
          <p:nvPr/>
        </p:nvSpPr>
        <p:spPr>
          <a:xfrm>
            <a:off x="565150" y="6292800"/>
            <a:ext cx="360000" cy="360000"/>
          </a:xfrm>
          <a:prstGeom prst="actionButtonHom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7" name="Tlačítko akce: Přejít vpřed nebo Další 6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1838B129-776D-0E9B-ECAD-A5A953338B05}"/>
              </a:ext>
            </a:extLst>
          </p:cNvPr>
          <p:cNvSpPr/>
          <p:nvPr/>
        </p:nvSpPr>
        <p:spPr>
          <a:xfrm>
            <a:off x="925150" y="6292800"/>
            <a:ext cx="360000" cy="360000"/>
          </a:xfrm>
          <a:prstGeom prst="actionButtonForwardNex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8" name="Tlačítko akce: Přejít zpět nebo Předchozí 7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F66B8F79-C2E1-6394-C492-50AAC635C760}"/>
              </a:ext>
            </a:extLst>
          </p:cNvPr>
          <p:cNvSpPr/>
          <p:nvPr/>
        </p:nvSpPr>
        <p:spPr>
          <a:xfrm>
            <a:off x="205150" y="6292800"/>
            <a:ext cx="360000" cy="360000"/>
          </a:xfrm>
          <a:prstGeom prst="actionButtonBackPrevious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0036377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000">
        <p159:morph option="byObject"/>
      </p:transition>
    </mc:Choice>
    <mc:Fallback xmlns="">
      <p:transition spd="slow" advTm="6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34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84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34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280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34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7200"/>
                            </p:stCondLst>
                            <p:childTnLst>
                              <p:par>
                                <p:cTn id="4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  <p:bldP spid="5" grpId="0"/>
      <p:bldP spid="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868C70C-E5C4-CD47-888C-FCB3373B6D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0308B59C-22B6-46D3-AEDF-052BCC0235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1" y="455362"/>
            <a:ext cx="6881728" cy="602473"/>
          </a:xfrm>
        </p:spPr>
        <p:txBody>
          <a:bodyPr>
            <a:normAutofit/>
          </a:bodyPr>
          <a:lstStyle/>
          <a:p>
            <a:r>
              <a:rPr lang="cs-CZ" sz="2800" dirty="0"/>
              <a:t>Hannah Montana Linux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C6A24448-7B36-4B8F-A9D2-A3547D8662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151" y="1513197"/>
            <a:ext cx="6881728" cy="4572971"/>
          </a:xfrm>
        </p:spPr>
        <p:txBody>
          <a:bodyPr>
            <a:normAutofit/>
          </a:bodyPr>
          <a:lstStyle/>
          <a:p>
            <a:r>
              <a:rPr lang="cs-CZ" dirty="0"/>
              <a:t>Tato distribuce je to co říká</a:t>
            </a:r>
          </a:p>
          <a:p>
            <a:r>
              <a:rPr lang="cs-CZ" dirty="0"/>
              <a:t>Tento Linux byl určen pro dívky okolo roku 2003</a:t>
            </a:r>
          </a:p>
          <a:p>
            <a:r>
              <a:rPr lang="cs-CZ" dirty="0"/>
              <a:t>Je </a:t>
            </a:r>
            <a:r>
              <a:rPr lang="cs-CZ" dirty="0" err="1"/>
              <a:t>přispůsoben</a:t>
            </a:r>
            <a:r>
              <a:rPr lang="cs-CZ" dirty="0"/>
              <a:t> tématem televizního seriálu, který je v jeho názvu</a:t>
            </a:r>
          </a:p>
          <a:p>
            <a:r>
              <a:rPr lang="cs-CZ" dirty="0"/>
              <a:t>Je to derivát </a:t>
            </a:r>
            <a:r>
              <a:rPr lang="cs-CZ" dirty="0" err="1"/>
              <a:t>Kubuntu</a:t>
            </a:r>
            <a:endParaRPr lang="cs-CZ" dirty="0"/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DED92F3C-6434-4040-9F16-F3D3AB4BE6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833"/>
          <a:stretch/>
        </p:blipFill>
        <p:spPr>
          <a:xfrm>
            <a:off x="8018632" y="10"/>
            <a:ext cx="4173368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8C68F39-5E8A-844C-A8FD-394F253C1E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18632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C583CEB-AC2B-2640-94F6-5958E6BC5B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18632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lačítko akce: Přejít domů 3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C4277FE1-7C42-148E-9D2B-4D5A48378E37}"/>
              </a:ext>
            </a:extLst>
          </p:cNvPr>
          <p:cNvSpPr/>
          <p:nvPr/>
        </p:nvSpPr>
        <p:spPr>
          <a:xfrm>
            <a:off x="565151" y="6222638"/>
            <a:ext cx="360000" cy="360000"/>
          </a:xfrm>
          <a:prstGeom prst="actionButtonHom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6" name="Tlačítko akce: Přejít vpřed nebo Další 5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EB513800-88B7-3C0E-476A-03B4F465DE03}"/>
              </a:ext>
            </a:extLst>
          </p:cNvPr>
          <p:cNvSpPr/>
          <p:nvPr/>
        </p:nvSpPr>
        <p:spPr>
          <a:xfrm>
            <a:off x="925151" y="6221289"/>
            <a:ext cx="360000" cy="360000"/>
          </a:xfrm>
          <a:prstGeom prst="actionButtonForwardNex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7" name="Tlačítko akce: Přejít zpět nebo Předchozí 6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00ADD52A-463D-B7B5-5C0F-CED10A3B2366}"/>
              </a:ext>
            </a:extLst>
          </p:cNvPr>
          <p:cNvSpPr/>
          <p:nvPr/>
        </p:nvSpPr>
        <p:spPr>
          <a:xfrm>
            <a:off x="205151" y="6221289"/>
            <a:ext cx="360000" cy="360000"/>
          </a:xfrm>
          <a:prstGeom prst="actionButtonBackPrevious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1880166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000">
        <p159:morph option="byObject"/>
      </p:transition>
    </mc:Choice>
    <mc:Fallback xmlns="">
      <p:transition spd="slow" advTm="6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5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6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85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1C15DFD-AB97-AB43-A6C9-2808708C91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A05BA89-ECA6-2247-ABBB-3C67160202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C868C70C-E5C4-CD47-888C-FCB3373B6D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2EF6ABBC-1328-CF8C-24E3-5465AD985E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5" name="TextovéPole 4">
            <a:extLst>
              <a:ext uri="{FF2B5EF4-FFF2-40B4-BE49-F238E27FC236}">
                <a16:creationId xmlns:a16="http://schemas.microsoft.com/office/drawing/2014/main" id="{59DD02A3-69D9-F91E-C499-AC10E2FA812B}"/>
              </a:ext>
            </a:extLst>
          </p:cNvPr>
          <p:cNvSpPr txBox="1"/>
          <p:nvPr/>
        </p:nvSpPr>
        <p:spPr>
          <a:xfrm>
            <a:off x="9582150" y="5800725"/>
            <a:ext cx="2606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>
                <a:solidFill>
                  <a:schemeClr val="bg1"/>
                </a:solidFill>
              </a:rPr>
              <a:t>Ukázka z </a:t>
            </a:r>
            <a:r>
              <a:rPr lang="cs-CZ" dirty="0"/>
              <a:t>HM Linuxu</a:t>
            </a:r>
          </a:p>
        </p:txBody>
      </p:sp>
    </p:spTree>
    <p:extLst>
      <p:ext uri="{BB962C8B-B14F-4D97-AF65-F5344CB8AC3E}">
        <p14:creationId xmlns:p14="http://schemas.microsoft.com/office/powerpoint/2010/main" val="3022697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000">
        <p159:morph option="byObject"/>
      </p:transition>
    </mc:Choice>
    <mc:Fallback xmlns="">
      <p:transition spd="slow" advTm="60000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868C70C-E5C4-CD47-888C-FCB3373B6D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B3B58B8A-8361-4BEA-A77D-EA5394BF59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1" y="1457325"/>
            <a:ext cx="6881728" cy="712102"/>
          </a:xfrm>
        </p:spPr>
        <p:txBody>
          <a:bodyPr>
            <a:normAutofit/>
          </a:bodyPr>
          <a:lstStyle/>
          <a:p>
            <a:r>
              <a:rPr lang="cs-CZ" sz="2800" dirty="0"/>
              <a:t>Linux Lite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0D3DFBDA-2691-45D1-814B-11108CB71B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151" y="2160016"/>
            <a:ext cx="6881728" cy="3926152"/>
          </a:xfrm>
        </p:spPr>
        <p:txBody>
          <a:bodyPr>
            <a:normAutofit/>
          </a:bodyPr>
          <a:lstStyle/>
          <a:p>
            <a:r>
              <a:rPr lang="cs-CZ" dirty="0"/>
              <a:t>První vydání: 26. října 2012</a:t>
            </a:r>
          </a:p>
          <a:p>
            <a:r>
              <a:rPr lang="cs-CZ" dirty="0"/>
              <a:t>Tvůrce: Jerry </a:t>
            </a:r>
            <a:r>
              <a:rPr lang="cs-CZ" dirty="0" err="1"/>
              <a:t>Bezencon</a:t>
            </a:r>
            <a:r>
              <a:rPr lang="cs-CZ" dirty="0"/>
              <a:t> a jeho tým</a:t>
            </a:r>
          </a:p>
          <a:p>
            <a:r>
              <a:rPr lang="cs-CZ" dirty="0"/>
              <a:t>Nejnovější verze: 6.2 (1. listopad 2022)</a:t>
            </a:r>
          </a:p>
          <a:p>
            <a:r>
              <a:rPr lang="cs-CZ" dirty="0"/>
              <a:t>Derivát </a:t>
            </a:r>
            <a:r>
              <a:rPr lang="cs-CZ" dirty="0" err="1"/>
              <a:t>Ubuntu</a:t>
            </a:r>
            <a:r>
              <a:rPr lang="cs-CZ" dirty="0"/>
              <a:t> s prostředím </a:t>
            </a:r>
            <a:r>
              <a:rPr lang="cs-CZ" dirty="0" err="1"/>
              <a:t>Xfce</a:t>
            </a:r>
            <a:endParaRPr lang="cs-CZ" dirty="0"/>
          </a:p>
          <a:p>
            <a:r>
              <a:rPr lang="cs-CZ" dirty="0"/>
              <a:t>Vytvořením tohoto Linuxu chtěli dosáhnout, co možná nejlepšího přechodu z Windows na Linux</a:t>
            </a:r>
          </a:p>
          <a:p>
            <a:r>
              <a:rPr lang="cs-CZ" dirty="0"/>
              <a:t>Dnes je jen 64-bitový, dříve byl i 32-bitový</a:t>
            </a:r>
          </a:p>
          <a:p>
            <a:endParaRPr lang="cs-CZ" dirty="0"/>
          </a:p>
        </p:txBody>
      </p:sp>
      <p:pic>
        <p:nvPicPr>
          <p:cNvPr id="5" name="Obrázek 4" descr="Obsah obrázku text, větrný mlýn, vizitka&#10;&#10;Popis byl vytvořen automaticky">
            <a:extLst>
              <a:ext uri="{FF2B5EF4-FFF2-40B4-BE49-F238E27FC236}">
                <a16:creationId xmlns:a16="http://schemas.microsoft.com/office/drawing/2014/main" id="{834186C2-9FCD-4A1B-BE7B-063332521A6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61" r="3" b="4242"/>
          <a:stretch/>
        </p:blipFill>
        <p:spPr>
          <a:xfrm>
            <a:off x="8018632" y="10"/>
            <a:ext cx="4173368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8C68F39-5E8A-844C-A8FD-394F253C1E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18632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C583CEB-AC2B-2640-94F6-5958E6BC5B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18632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ovéPole 3">
            <a:extLst>
              <a:ext uri="{FF2B5EF4-FFF2-40B4-BE49-F238E27FC236}">
                <a16:creationId xmlns:a16="http://schemas.microsoft.com/office/drawing/2014/main" id="{AF68574E-C77E-0E6C-5E99-132F02DB1709}"/>
              </a:ext>
            </a:extLst>
          </p:cNvPr>
          <p:cNvSpPr txBox="1"/>
          <p:nvPr/>
        </p:nvSpPr>
        <p:spPr>
          <a:xfrm>
            <a:off x="565151" y="333375"/>
            <a:ext cx="58546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2800" b="1" dirty="0"/>
              <a:t>Linuxové distribuce nenáročné a hardware</a:t>
            </a:r>
          </a:p>
        </p:txBody>
      </p:sp>
      <p:sp>
        <p:nvSpPr>
          <p:cNvPr id="6" name="Tlačítko akce: Přejít domů 5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3984A767-D15D-DD50-886C-F50ED91F7A5C}"/>
              </a:ext>
            </a:extLst>
          </p:cNvPr>
          <p:cNvSpPr/>
          <p:nvPr/>
        </p:nvSpPr>
        <p:spPr>
          <a:xfrm>
            <a:off x="562103" y="6292800"/>
            <a:ext cx="360000" cy="360000"/>
          </a:xfrm>
          <a:prstGeom prst="actionButtonHom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7" name="Tlačítko akce: Přejít vpřed nebo Další 6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6494FAAA-6823-C864-F30C-B55BD108C206}"/>
              </a:ext>
            </a:extLst>
          </p:cNvPr>
          <p:cNvSpPr/>
          <p:nvPr/>
        </p:nvSpPr>
        <p:spPr>
          <a:xfrm>
            <a:off x="922103" y="6292800"/>
            <a:ext cx="360000" cy="360000"/>
          </a:xfrm>
          <a:prstGeom prst="actionButtonForwardNex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8" name="Tlačítko akce: Přejít zpět nebo Předchozí 7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F046A352-B681-4785-8617-AC52A6AC6AAE}"/>
              </a:ext>
            </a:extLst>
          </p:cNvPr>
          <p:cNvSpPr/>
          <p:nvPr/>
        </p:nvSpPr>
        <p:spPr>
          <a:xfrm>
            <a:off x="199055" y="6292800"/>
            <a:ext cx="360000" cy="360000"/>
          </a:xfrm>
          <a:prstGeom prst="actionButtonBackPrevious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3710250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000">
        <p159:morph option="byObject"/>
      </p:transition>
    </mc:Choice>
    <mc:Fallback xmlns="">
      <p:transition spd="slow" advTm="6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75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2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2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75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2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2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25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25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25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3000"/>
                            </p:stCondLst>
                            <p:childTnLst>
                              <p:par>
                                <p:cTn id="41" presetID="42" presetClass="entr" presetSubtype="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25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25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5750"/>
                            </p:stCondLst>
                            <p:childTnLst>
                              <p:par>
                                <p:cTn id="47" presetID="42" presetClass="entr" presetSubtype="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25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25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25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868C70C-E5C4-CD47-888C-FCB3373B6D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20E146-B1B4-C3E7-7412-4718338CB3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1" y="455362"/>
            <a:ext cx="6881728" cy="1550419"/>
          </a:xfrm>
        </p:spPr>
        <p:txBody>
          <a:bodyPr>
            <a:normAutofit/>
          </a:bodyPr>
          <a:lstStyle/>
          <a:p>
            <a:br>
              <a:rPr lang="cs-CZ" dirty="0"/>
            </a:br>
            <a:r>
              <a:rPr lang="cs-CZ" dirty="0"/>
              <a:t>Základní informace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8F74D1-DD92-BFE4-35DA-057E97B64E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151" y="2160016"/>
            <a:ext cx="7178674" cy="3926152"/>
          </a:xfrm>
        </p:spPr>
        <p:txBody>
          <a:bodyPr>
            <a:normAutofit fontScale="92500"/>
          </a:bodyPr>
          <a:lstStyle/>
          <a:p>
            <a:r>
              <a:rPr lang="cs-CZ" dirty="0"/>
              <a:t>První vydání 17. září 1991</a:t>
            </a:r>
          </a:p>
          <a:p>
            <a:r>
              <a:rPr lang="cs-CZ" dirty="0"/>
              <a:t>Je založen na linuxovém jádře</a:t>
            </a:r>
          </a:p>
          <a:p>
            <a:r>
              <a:rPr lang="cs-CZ" dirty="0"/>
              <a:t>Linuxové jádro vytvořil </a:t>
            </a:r>
            <a:r>
              <a:rPr lang="cs-CZ" b="1" dirty="0"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Linus Torvalds</a:t>
            </a:r>
            <a:endParaRPr lang="cs-CZ" b="1" dirty="0"/>
          </a:p>
          <a:p>
            <a:r>
              <a:rPr lang="cs-CZ" dirty="0"/>
              <a:t>Linuxové jádro je programováno v C, </a:t>
            </a:r>
            <a:r>
              <a:rPr lang="cs-CZ" dirty="0" err="1"/>
              <a:t>Rustu</a:t>
            </a:r>
            <a:r>
              <a:rPr lang="cs-CZ" dirty="0"/>
              <a:t> a Assembleru</a:t>
            </a:r>
          </a:p>
          <a:p>
            <a:r>
              <a:rPr lang="cs-CZ" dirty="0"/>
              <a:t>Jeho současná verze je 6.1. vydaná v prosinci 2022</a:t>
            </a:r>
          </a:p>
          <a:p>
            <a:r>
              <a:rPr lang="cs-CZ" dirty="0"/>
              <a:t>Je to svobodný software (freeware)</a:t>
            </a:r>
          </a:p>
          <a:p>
            <a:r>
              <a:rPr lang="cs-CZ" dirty="0"/>
              <a:t>Má dvě základní rozhraní: GUI (KDE, GNOME, atd.) a CLI</a:t>
            </a:r>
          </a:p>
          <a:p>
            <a:endParaRPr lang="cs-CZ" dirty="0"/>
          </a:p>
          <a:p>
            <a:endParaRPr lang="cs-CZ" dirty="0"/>
          </a:p>
        </p:txBody>
      </p:sp>
      <p:pic>
        <p:nvPicPr>
          <p:cNvPr id="5" name="Picture 4" descr="Procesor s binárními čísly a tištěnými spoji">
            <a:extLst>
              <a:ext uri="{FF2B5EF4-FFF2-40B4-BE49-F238E27FC236}">
                <a16:creationId xmlns:a16="http://schemas.microsoft.com/office/drawing/2014/main" id="{8D5BB8B6-81C7-7FA2-84E6-D036CD37878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835" r="29935"/>
          <a:stretch/>
        </p:blipFill>
        <p:spPr>
          <a:xfrm>
            <a:off x="8018632" y="-7"/>
            <a:ext cx="4173368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8C68F39-5E8A-844C-A8FD-394F253C1E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18632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C583CEB-AC2B-2640-94F6-5958E6BC5B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18632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Action Button: Go Home 3">
            <a:hlinkClick r:id="rId5" action="ppaction://hlinksldjump" highlightClick="1"/>
            <a:extLst>
              <a:ext uri="{FF2B5EF4-FFF2-40B4-BE49-F238E27FC236}">
                <a16:creationId xmlns:a16="http://schemas.microsoft.com/office/drawing/2014/main" id="{0B250A69-E7B5-7BE8-6950-7FE2D01F17DA}"/>
              </a:ext>
            </a:extLst>
          </p:cNvPr>
          <p:cNvSpPr>
            <a:spLocks noChangeAspect="1"/>
          </p:cNvSpPr>
          <p:nvPr/>
        </p:nvSpPr>
        <p:spPr>
          <a:xfrm>
            <a:off x="360000" y="6292800"/>
            <a:ext cx="360000" cy="360000"/>
          </a:xfrm>
          <a:prstGeom prst="actionButtonHome">
            <a:avLst/>
          </a:prstGeom>
          <a:solidFill>
            <a:schemeClr val="bg1">
              <a:lumMod val="95000"/>
              <a:lumOff val="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7" name="Action Button: Go Forward or Next 6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5AD0B740-1183-7924-8992-AEDE31C7E874}"/>
              </a:ext>
            </a:extLst>
          </p:cNvPr>
          <p:cNvSpPr/>
          <p:nvPr/>
        </p:nvSpPr>
        <p:spPr>
          <a:xfrm>
            <a:off x="720000" y="6292800"/>
            <a:ext cx="360000" cy="360000"/>
          </a:xfrm>
          <a:prstGeom prst="actionButtonForwardNex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9394378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000">
        <p159:morph option="byObject"/>
      </p:transition>
    </mc:Choice>
    <mc:Fallback xmlns="">
      <p:transition spd="slow" advTm="6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5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88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210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400"/>
                            </p:stCondLst>
                            <p:childTnLst>
                              <p:par>
                                <p:cTn id="41" presetID="42" presetClass="entr" presetSubtype="0" fill="hold" grpId="0" nodeType="after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8700"/>
                            </p:stCondLst>
                            <p:childTnLst>
                              <p:par>
                                <p:cTn id="47" presetID="42" presetClass="entr" presetSubtype="0" fill="hold" grpId="0" nodeType="after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1C15DFD-AB97-AB43-A6C9-2808708C91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A05BA89-ECA6-2247-ABBB-3C67160202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C868C70C-E5C4-CD47-888C-FCB3373B6D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5E6D1E24-76F7-729A-2D54-A132B1EF23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5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5" name="TextovéPole 4">
            <a:extLst>
              <a:ext uri="{FF2B5EF4-FFF2-40B4-BE49-F238E27FC236}">
                <a16:creationId xmlns:a16="http://schemas.microsoft.com/office/drawing/2014/main" id="{1C023CEB-EA56-1F02-E14C-D07165C9C0EA}"/>
              </a:ext>
            </a:extLst>
          </p:cNvPr>
          <p:cNvSpPr txBox="1"/>
          <p:nvPr/>
        </p:nvSpPr>
        <p:spPr>
          <a:xfrm>
            <a:off x="9972675" y="5953125"/>
            <a:ext cx="22193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dirty="0"/>
              <a:t>Ukázka z Linux Lite 4.4</a:t>
            </a:r>
          </a:p>
        </p:txBody>
      </p:sp>
    </p:spTree>
    <p:extLst>
      <p:ext uri="{BB962C8B-B14F-4D97-AF65-F5344CB8AC3E}">
        <p14:creationId xmlns:p14="http://schemas.microsoft.com/office/powerpoint/2010/main" val="42808827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000">
        <p159:morph option="byObject"/>
      </p:transition>
    </mc:Choice>
    <mc:Fallback xmlns="">
      <p:transition spd="slow" advTm="60000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AFEF7BE-CE6B-45FD-8806-FE4A381FF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z="2800" dirty="0" err="1"/>
              <a:t>Lubuntu</a:t>
            </a:r>
            <a:endParaRPr lang="cs-CZ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E5B10B43-FBC1-403A-A1FD-FD6CBEA811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7710" y="2160016"/>
            <a:ext cx="6706058" cy="3926152"/>
          </a:xfrm>
        </p:spPr>
        <p:txBody>
          <a:bodyPr/>
          <a:lstStyle/>
          <a:p>
            <a:r>
              <a:rPr lang="cs-CZ" dirty="0"/>
              <a:t>První vydání: s </a:t>
            </a:r>
            <a:r>
              <a:rPr lang="cs-CZ" dirty="0" err="1"/>
              <a:t>Ubuntu</a:t>
            </a:r>
            <a:r>
              <a:rPr lang="cs-CZ" dirty="0"/>
              <a:t> verzí 8.10 (říjen 2008)</a:t>
            </a:r>
          </a:p>
          <a:p>
            <a:r>
              <a:rPr lang="cs-CZ" dirty="0"/>
              <a:t>Tvůrci: LXDE </a:t>
            </a:r>
            <a:r>
              <a:rPr lang="cs-CZ" dirty="0" err="1"/>
              <a:t>Foundation</a:t>
            </a:r>
            <a:r>
              <a:rPr lang="cs-CZ" dirty="0"/>
              <a:t>, komunita</a:t>
            </a:r>
          </a:p>
          <a:p>
            <a:r>
              <a:rPr lang="cs-CZ" dirty="0"/>
              <a:t>Používá prostředí LXQE, které nevyžaduje vysoké nároky na hardware</a:t>
            </a:r>
          </a:p>
          <a:p>
            <a:r>
              <a:rPr lang="cs-CZ" dirty="0"/>
              <a:t>Každá nová verze vychází v intervalu šesti měsíců</a:t>
            </a:r>
          </a:p>
          <a:p>
            <a:r>
              <a:rPr lang="cs-CZ" dirty="0"/>
              <a:t>Dříve byl 32-bitový, dnes je 64-bitový</a:t>
            </a:r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5772C5B9-00D4-401F-90D5-EBAE06BB71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7544" y="505593"/>
            <a:ext cx="5715000" cy="3000375"/>
          </a:xfrm>
          <a:prstGeom prst="rect">
            <a:avLst/>
          </a:prstGeom>
        </p:spPr>
      </p:pic>
      <p:sp>
        <p:nvSpPr>
          <p:cNvPr id="5" name="Tlačítko akce: Přejít zpět nebo Předchozí 4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1BE5002D-580F-ADA1-8704-DA8B634A5310}"/>
              </a:ext>
            </a:extLst>
          </p:cNvPr>
          <p:cNvSpPr/>
          <p:nvPr/>
        </p:nvSpPr>
        <p:spPr>
          <a:xfrm>
            <a:off x="216132" y="6292800"/>
            <a:ext cx="360000" cy="360000"/>
          </a:xfrm>
          <a:prstGeom prst="actionButtonBackPrevious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6" name="Tlačítko akce: Přejít domů 5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23C1F4A4-078D-CC96-7F28-585D524C0553}"/>
              </a:ext>
            </a:extLst>
          </p:cNvPr>
          <p:cNvSpPr/>
          <p:nvPr/>
        </p:nvSpPr>
        <p:spPr>
          <a:xfrm>
            <a:off x="576132" y="6292800"/>
            <a:ext cx="360000" cy="360000"/>
          </a:xfrm>
          <a:prstGeom prst="actionButtonHom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7" name="Tlačítko akce: Přejít vpřed nebo Další 6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95908B20-E21F-2022-2A38-3B4FC58949D6}"/>
              </a:ext>
            </a:extLst>
          </p:cNvPr>
          <p:cNvSpPr/>
          <p:nvPr/>
        </p:nvSpPr>
        <p:spPr>
          <a:xfrm>
            <a:off x="936132" y="6292800"/>
            <a:ext cx="360000" cy="360000"/>
          </a:xfrm>
          <a:prstGeom prst="actionButtonForwardNex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0599090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000">
        <p159:morph option="byObject"/>
      </p:transition>
    </mc:Choice>
    <mc:Fallback xmlns="">
      <p:transition spd="slow" advTm="6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80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100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1C15DFD-AB97-AB43-A6C9-2808708C91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A05BA89-ECA6-2247-ABBB-3C67160202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C868C70C-E5C4-CD47-888C-FCB3373B6D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ACD87E02-B178-71B3-20A7-F5A56DDAB7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5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5" name="TextovéPole 4">
            <a:extLst>
              <a:ext uri="{FF2B5EF4-FFF2-40B4-BE49-F238E27FC236}">
                <a16:creationId xmlns:a16="http://schemas.microsoft.com/office/drawing/2014/main" id="{50C89023-8D66-1A8A-4C42-56E91009F902}"/>
              </a:ext>
            </a:extLst>
          </p:cNvPr>
          <p:cNvSpPr txBox="1"/>
          <p:nvPr/>
        </p:nvSpPr>
        <p:spPr>
          <a:xfrm>
            <a:off x="9153526" y="5924550"/>
            <a:ext cx="3124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dirty="0"/>
              <a:t>Ukázka z </a:t>
            </a:r>
            <a:r>
              <a:rPr lang="cs-CZ" dirty="0" err="1"/>
              <a:t>Lubuntu</a:t>
            </a:r>
            <a:r>
              <a:rPr lang="cs-CZ" dirty="0"/>
              <a:t> 22.04 (</a:t>
            </a:r>
            <a:r>
              <a:rPr lang="cs-CZ" dirty="0" err="1"/>
              <a:t>Jammy</a:t>
            </a:r>
            <a:r>
              <a:rPr lang="cs-CZ" dirty="0"/>
              <a:t> </a:t>
            </a:r>
            <a:r>
              <a:rPr lang="cs-CZ" dirty="0" err="1"/>
              <a:t>Jellyfish</a:t>
            </a:r>
            <a:r>
              <a:rPr lang="cs-CZ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142960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000">
        <p159:morph option="byObject"/>
      </p:transition>
    </mc:Choice>
    <mc:Fallback xmlns="">
      <p:transition spd="slow" advTm="60000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3BB7E73-E730-42EA-AACE-D1E323EA5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6ECCA9A8-EA1D-458B-9E62-F99DC8B80B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0" y="455362"/>
            <a:ext cx="9486690" cy="1550419"/>
          </a:xfrm>
        </p:spPr>
        <p:txBody>
          <a:bodyPr>
            <a:normAutofit/>
          </a:bodyPr>
          <a:lstStyle/>
          <a:p>
            <a:r>
              <a:rPr lang="cs-CZ" dirty="0"/>
              <a:t>Použitá literatura: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1F6C2E9-B316-4410-88E5-74F044FC35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3D07262-43A6-451F-9B19-77B943C63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B509AEC9-D333-412E-9D62-B635E42D30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7710" y="1108365"/>
            <a:ext cx="9486690" cy="5453800"/>
          </a:xfrm>
        </p:spPr>
        <p:txBody>
          <a:bodyPr>
            <a:normAutofit fontScale="40000" lnSpcReduction="20000"/>
          </a:bodyPr>
          <a:lstStyle/>
          <a:p>
            <a:pPr>
              <a:lnSpc>
                <a:spcPct val="100000"/>
              </a:lnSpc>
            </a:pPr>
            <a:r>
              <a:rPr lang="en-US" sz="1500" dirty="0"/>
              <a:t>Belding, G. The Many Flavors of Linux. https://resources.infosecinstitute.com/topic/the-many-flavors-of-linux/ (accessed Jan 16, 2023).</a:t>
            </a:r>
            <a:endParaRPr lang="cs-CZ" sz="1500" dirty="0"/>
          </a:p>
          <a:p>
            <a:pPr>
              <a:lnSpc>
                <a:spcPct val="100000"/>
              </a:lnSpc>
            </a:pPr>
            <a:r>
              <a:rPr lang="it-IT" sz="1500" dirty="0"/>
              <a:t>Linux - Wikipedie, 2023. Linux. Dostupné z: https://cs.wikipedia.org/wiki/Linux (accessed Jan 16, 2023).</a:t>
            </a:r>
            <a:endParaRPr lang="cs-CZ" sz="1500" dirty="0"/>
          </a:p>
          <a:p>
            <a:pPr>
              <a:lnSpc>
                <a:spcPct val="100000"/>
              </a:lnSpc>
            </a:pPr>
            <a:r>
              <a:rPr lang="en-US" sz="1500" dirty="0"/>
              <a:t>Whitson, G. Beware These Red Flags At Your Next Open House. https://lifehacker.com/beware-these-red-flags-at-your-next-open-house-1849986319 (accessed Jan 16, 2023).</a:t>
            </a:r>
            <a:endParaRPr lang="cs-CZ" sz="1500" dirty="0"/>
          </a:p>
          <a:p>
            <a:pPr>
              <a:lnSpc>
                <a:spcPct val="100000"/>
              </a:lnSpc>
            </a:pPr>
            <a:r>
              <a:rPr lang="en-US" sz="1500" dirty="0"/>
              <a:t>Rackspace, T. What Is Linux Server. https://www.rackspace.com/library/what-is-a-linux-server (accessed Jan </a:t>
            </a:r>
            <a:r>
              <a:rPr lang="cs-CZ" sz="1500" dirty="0"/>
              <a:t>16</a:t>
            </a:r>
            <a:r>
              <a:rPr lang="en-US" sz="1500" dirty="0"/>
              <a:t>, 2023).</a:t>
            </a:r>
            <a:endParaRPr lang="cs-CZ" sz="1500" dirty="0"/>
          </a:p>
          <a:p>
            <a:pPr>
              <a:lnSpc>
                <a:spcPct val="100000"/>
              </a:lnSpc>
            </a:pPr>
            <a:r>
              <a:rPr lang="en-US" sz="1500" dirty="0"/>
              <a:t>Linux Mint. https://cs.wikipedia.org/wiki/Linux_Mint (accessed Jan 16, 2023).</a:t>
            </a:r>
            <a:endParaRPr lang="cs-CZ" sz="1500" dirty="0"/>
          </a:p>
          <a:p>
            <a:pPr>
              <a:lnSpc>
                <a:spcPct val="100000"/>
              </a:lnSpc>
            </a:pPr>
            <a:r>
              <a:rPr lang="en-US" sz="1500" dirty="0"/>
              <a:t>Ubuntu. https://cs.wikipedia.org/wiki/Ubuntu (accessed Jan 17, 2023).</a:t>
            </a:r>
            <a:endParaRPr lang="cs-CZ" sz="1500" dirty="0"/>
          </a:p>
          <a:p>
            <a:pPr>
              <a:lnSpc>
                <a:spcPct val="100000"/>
              </a:lnSpc>
            </a:pPr>
            <a:r>
              <a:rPr lang="en-US" sz="1500" dirty="0"/>
              <a:t>Linux Mint. https://cs.wikipedia.org/wiki/Linux_Mint (accessed Jan 17, 2023).</a:t>
            </a:r>
          </a:p>
          <a:p>
            <a:pPr>
              <a:lnSpc>
                <a:spcPct val="100000"/>
              </a:lnSpc>
            </a:pPr>
            <a:r>
              <a:rPr lang="en-US" sz="1500" dirty="0" err="1"/>
              <a:t>Lubuntu</a:t>
            </a:r>
            <a:r>
              <a:rPr lang="en-US" sz="1500" dirty="0"/>
              <a:t>. https://cs.wikipedia.org/wiki/Lubuntu (accessed Jan 17, 2023).</a:t>
            </a:r>
            <a:endParaRPr lang="cs-CZ" sz="1500" dirty="0"/>
          </a:p>
          <a:p>
            <a:pPr>
              <a:lnSpc>
                <a:spcPct val="100000"/>
              </a:lnSpc>
            </a:pPr>
            <a:r>
              <a:rPr lang="en-US" sz="1500" dirty="0"/>
              <a:t>Linus Torvalds. https://cs.wikipedia.org/wiki/Linus_Torvalds (accessed Jan 17, 2023).</a:t>
            </a:r>
            <a:endParaRPr lang="cs-CZ" sz="1500" dirty="0"/>
          </a:p>
          <a:p>
            <a:pPr>
              <a:lnSpc>
                <a:spcPct val="100000"/>
              </a:lnSpc>
            </a:pPr>
            <a:r>
              <a:rPr lang="cs-CZ" sz="1500" dirty="0" err="1"/>
              <a:t>Papadapoulous</a:t>
            </a:r>
            <a:r>
              <a:rPr lang="cs-CZ" sz="1500" dirty="0"/>
              <a:t>, J. Linux </a:t>
            </a:r>
            <a:r>
              <a:rPr lang="cs-CZ" sz="1500" dirty="0" err="1"/>
              <a:t>creator</a:t>
            </a:r>
            <a:r>
              <a:rPr lang="cs-CZ" sz="1500" dirty="0"/>
              <a:t> Linus </a:t>
            </a:r>
            <a:r>
              <a:rPr lang="cs-CZ" sz="1500" dirty="0" err="1"/>
              <a:t>Torvalds</a:t>
            </a:r>
            <a:r>
              <a:rPr lang="cs-CZ" sz="1500" dirty="0"/>
              <a:t> </a:t>
            </a:r>
            <a:r>
              <a:rPr lang="cs-CZ" sz="1500" dirty="0" err="1"/>
              <a:t>calls</a:t>
            </a:r>
            <a:r>
              <a:rPr lang="cs-CZ" sz="1500" dirty="0"/>
              <a:t> </a:t>
            </a:r>
            <a:r>
              <a:rPr lang="cs-CZ" sz="1500" dirty="0" err="1"/>
              <a:t>Intel’s</a:t>
            </a:r>
            <a:r>
              <a:rPr lang="cs-CZ" sz="1500" dirty="0"/>
              <a:t> Spectre &amp; </a:t>
            </a:r>
            <a:r>
              <a:rPr lang="cs-CZ" sz="1500" dirty="0" err="1"/>
              <a:t>Meltdown</a:t>
            </a:r>
            <a:r>
              <a:rPr lang="cs-CZ" sz="1500" dirty="0"/>
              <a:t> </a:t>
            </a:r>
            <a:r>
              <a:rPr lang="cs-CZ" sz="1500" dirty="0" err="1"/>
              <a:t>fixes</a:t>
            </a:r>
            <a:r>
              <a:rPr lang="cs-CZ" sz="1500" dirty="0"/>
              <a:t> “</a:t>
            </a:r>
            <a:r>
              <a:rPr lang="cs-CZ" sz="1500" dirty="0" err="1"/>
              <a:t>complete</a:t>
            </a:r>
            <a:r>
              <a:rPr lang="cs-CZ" sz="1500" dirty="0"/>
              <a:t> &amp; </a:t>
            </a:r>
            <a:r>
              <a:rPr lang="cs-CZ" sz="1500" dirty="0" err="1"/>
              <a:t>utter</a:t>
            </a:r>
            <a:r>
              <a:rPr lang="cs-CZ" sz="1500" dirty="0"/>
              <a:t> </a:t>
            </a:r>
            <a:r>
              <a:rPr lang="cs-CZ" sz="1500" dirty="0" err="1"/>
              <a:t>carbage</a:t>
            </a:r>
            <a:r>
              <a:rPr lang="cs-CZ" sz="1500" dirty="0"/>
              <a:t>”. https://www.dsogaming.com/wp-content/uploads/2018/01/linus-torvalds-linux-672x372.jpg (</a:t>
            </a:r>
            <a:r>
              <a:rPr lang="cs-CZ" sz="1500" dirty="0" err="1"/>
              <a:t>accessed</a:t>
            </a:r>
            <a:r>
              <a:rPr lang="cs-CZ" sz="1500" dirty="0"/>
              <a:t> Jan 20, 2023). [Obrázek ze snímku 4]</a:t>
            </a:r>
          </a:p>
          <a:p>
            <a:pPr>
              <a:lnSpc>
                <a:spcPct val="100000"/>
              </a:lnSpc>
            </a:pPr>
            <a:r>
              <a:rPr lang="en-US" sz="1500" dirty="0"/>
              <a:t>Debian / GNU Linux. https://cs.wikipedia.org/wiki/Debian (accessed Jan 18, 2023).</a:t>
            </a:r>
            <a:endParaRPr lang="cs-CZ" sz="1500" dirty="0"/>
          </a:p>
          <a:p>
            <a:pPr>
              <a:lnSpc>
                <a:spcPct val="100000"/>
              </a:lnSpc>
            </a:pPr>
            <a:r>
              <a:rPr lang="cs-CZ" sz="1500" dirty="0" err="1"/>
              <a:t>Debian</a:t>
            </a:r>
            <a:r>
              <a:rPr lang="cs-CZ" sz="1500" dirty="0"/>
              <a:t> / GNU Linux.</a:t>
            </a:r>
            <a:r>
              <a:rPr lang="en-US" sz="1500" dirty="0"/>
              <a:t> https://cs.wikipedia.org/wiki/Debian (accessed Jan 18, 2023).</a:t>
            </a:r>
            <a:endParaRPr lang="cs-CZ" sz="1500" dirty="0"/>
          </a:p>
          <a:p>
            <a:pPr>
              <a:lnSpc>
                <a:spcPct val="100000"/>
              </a:lnSpc>
            </a:pPr>
            <a:r>
              <a:rPr lang="en-US" sz="1500" dirty="0" err="1"/>
              <a:t>Sourceforge</a:t>
            </a:r>
            <a:r>
              <a:rPr lang="en-US" sz="1500" dirty="0"/>
              <a:t> - </a:t>
            </a:r>
            <a:r>
              <a:rPr lang="en-US" sz="1500" dirty="0" err="1"/>
              <a:t>Qubes</a:t>
            </a:r>
            <a:r>
              <a:rPr lang="en-US" sz="1500" dirty="0"/>
              <a:t> OS. http://sourceforge.net/projects/qubesos/ (accessed Jan 18, 2023).</a:t>
            </a:r>
            <a:r>
              <a:rPr lang="cs-CZ" sz="1500" dirty="0"/>
              <a:t> (náhled </a:t>
            </a:r>
            <a:r>
              <a:rPr lang="cs-CZ" sz="1500" dirty="0" err="1"/>
              <a:t>Qubes</a:t>
            </a:r>
            <a:r>
              <a:rPr lang="cs-CZ" sz="1500" dirty="0"/>
              <a:t> OS)</a:t>
            </a:r>
          </a:p>
          <a:p>
            <a:pPr>
              <a:lnSpc>
                <a:spcPct val="100000"/>
              </a:lnSpc>
            </a:pPr>
            <a:r>
              <a:rPr lang="cs-CZ" sz="1500" dirty="0" err="1"/>
              <a:t>Kali</a:t>
            </a:r>
            <a:r>
              <a:rPr lang="cs-CZ" sz="1500" dirty="0"/>
              <a:t> Linux - Wikipedie. https://cs.wikipedia.org/wiki/Kali_Linux (</a:t>
            </a:r>
            <a:r>
              <a:rPr lang="cs-CZ" sz="1500" dirty="0" err="1"/>
              <a:t>accessed</a:t>
            </a:r>
            <a:r>
              <a:rPr lang="cs-CZ" sz="1500" dirty="0"/>
              <a:t> Jan 18, 2023).</a:t>
            </a:r>
          </a:p>
          <a:p>
            <a:pPr>
              <a:lnSpc>
                <a:spcPct val="100000"/>
              </a:lnSpc>
            </a:pPr>
            <a:r>
              <a:rPr lang="en-US" sz="1500" dirty="0" err="1"/>
              <a:t>Obrázek</a:t>
            </a:r>
            <a:r>
              <a:rPr lang="en-US" sz="1500" dirty="0"/>
              <a:t> Linux Lite. https://en.wikipedia.org/wiki/Linux_Lite#/media/File:Linux_Lite.png (accessed Jan 18, 2023).	</a:t>
            </a:r>
            <a:endParaRPr lang="cs-CZ" sz="1500" dirty="0"/>
          </a:p>
          <a:p>
            <a:pPr>
              <a:lnSpc>
                <a:spcPct val="100000"/>
              </a:lnSpc>
            </a:pPr>
            <a:r>
              <a:rPr lang="en-US" sz="1500" dirty="0" err="1"/>
              <a:t>Galov</a:t>
            </a:r>
            <a:r>
              <a:rPr lang="en-US" sz="1500" dirty="0"/>
              <a:t>, N. Linux Statistics. https://webtribunal.net/blog/linux-statistics/ (accessed Jan 20, 2023).</a:t>
            </a:r>
            <a:endParaRPr lang="cs-CZ" sz="1500" dirty="0"/>
          </a:p>
          <a:p>
            <a:pPr>
              <a:lnSpc>
                <a:spcPct val="100000"/>
              </a:lnSpc>
            </a:pPr>
            <a:r>
              <a:rPr lang="en-US" sz="1500" dirty="0"/>
              <a:t>The 500 Most Powerful Supercomputers Use Linux | </a:t>
            </a:r>
            <a:r>
              <a:rPr lang="en-US" sz="1500" dirty="0" err="1"/>
              <a:t>Stackstale</a:t>
            </a:r>
            <a:r>
              <a:rPr lang="en-US" sz="1500" dirty="0"/>
              <a:t>. https://www.stackscale.com/blog/most-powerful-supercomputers-linux/ (accessed Jan 20, 2023).</a:t>
            </a:r>
            <a:endParaRPr lang="cs-CZ" sz="1500" dirty="0"/>
          </a:p>
          <a:p>
            <a:pPr>
              <a:lnSpc>
                <a:spcPct val="100000"/>
              </a:lnSpc>
            </a:pPr>
            <a:r>
              <a:rPr lang="en-US" sz="1500" dirty="0"/>
              <a:t>Community, L. </a:t>
            </a:r>
            <a:r>
              <a:rPr lang="en-US" sz="1500" dirty="0" err="1"/>
              <a:t>Lubuntu</a:t>
            </a:r>
            <a:r>
              <a:rPr lang="en-US" sz="1500" dirty="0"/>
              <a:t> </a:t>
            </a:r>
            <a:r>
              <a:rPr lang="en-US" sz="1500" dirty="0" err="1"/>
              <a:t>Jammy</a:t>
            </a:r>
            <a:r>
              <a:rPr lang="en-US" sz="1500" dirty="0"/>
              <a:t> Jellyfish. https://commons.wikimedia.org/wiki/File:Lubuntu_22.04_LTS_default_desktop_English.jpg (accessed Jan 20, 2023).</a:t>
            </a:r>
            <a:r>
              <a:rPr lang="cs-CZ" sz="1500" dirty="0"/>
              <a:t> (obrázek slide 32)</a:t>
            </a:r>
          </a:p>
          <a:p>
            <a:pPr>
              <a:lnSpc>
                <a:spcPct val="100000"/>
              </a:lnSpc>
            </a:pPr>
            <a:r>
              <a:rPr lang="en-US" sz="1500" dirty="0"/>
              <a:t>Linux Lite, C. Linux Lite Review. https://www.linuxliteos.com/forums/release-announcements/linux-lite-4-4-final-released/ (accessed Jan 20, 2023).</a:t>
            </a:r>
            <a:r>
              <a:rPr lang="cs-CZ" sz="1500" dirty="0"/>
              <a:t> (obrázek slide 30)</a:t>
            </a:r>
          </a:p>
          <a:p>
            <a:pPr>
              <a:lnSpc>
                <a:spcPct val="100000"/>
              </a:lnSpc>
            </a:pPr>
            <a:r>
              <a:rPr lang="en-US" sz="1500" dirty="0"/>
              <a:t>Linux Mint 21 Arrives. https://www.zdnet.com/a/img/resize/3d13ba76a5a812bf5658f8b7669df8d68ce89cac/2022/08/01/cdbf13d9-3ea4-4f49-a9d3-e0e2bfe127b3/linux-mint-21.jpg?auto=webp&amp;width=1280 (accessed Jan 20, 2023).</a:t>
            </a:r>
            <a:r>
              <a:rPr lang="cs-CZ" sz="1500" dirty="0"/>
              <a:t> (obrázek slide 25)</a:t>
            </a:r>
          </a:p>
          <a:p>
            <a:pPr>
              <a:lnSpc>
                <a:spcPct val="100000"/>
              </a:lnSpc>
            </a:pPr>
            <a:r>
              <a:rPr lang="en-US" sz="1500" dirty="0"/>
              <a:t>Alexis900 Ubuntu 22.04 Cat. https://commons.wikimedia.org/wiki/File:Ubuntu-20.04-cat.png (accessed Jan 20, 2023).</a:t>
            </a:r>
            <a:r>
              <a:rPr lang="cs-CZ" sz="1500" dirty="0"/>
              <a:t> (obrázek slide 23)</a:t>
            </a:r>
          </a:p>
          <a:p>
            <a:pPr>
              <a:lnSpc>
                <a:spcPct val="100000"/>
              </a:lnSpc>
            </a:pPr>
            <a:r>
              <a:rPr lang="en-US" sz="1500" dirty="0"/>
              <a:t>Debian with GNOME Desktop. https://commons.wikimedia.org/wiki/File:Debian_11_with_GNOME_desktop.png (accessed Jan 20, 2023).</a:t>
            </a:r>
            <a:r>
              <a:rPr lang="cs-CZ" sz="1500" dirty="0"/>
              <a:t> (obrázek slide 21)</a:t>
            </a:r>
          </a:p>
          <a:p>
            <a:pPr>
              <a:lnSpc>
                <a:spcPct val="100000"/>
              </a:lnSpc>
            </a:pPr>
            <a:r>
              <a:rPr lang="sv-SE" sz="1500" dirty="0"/>
              <a:t>Rajendra, A. Kali 2016-1. https://commons.wikimedia.org/wiki/File:Kali_2016-1.png (accessed Jan 20, 2023).</a:t>
            </a:r>
            <a:r>
              <a:rPr lang="cs-CZ" sz="1500" dirty="0"/>
              <a:t> (obrázek slide </a:t>
            </a:r>
            <a:r>
              <a:rPr lang="cs-CZ" sz="1500"/>
              <a:t>19)</a:t>
            </a:r>
            <a:endParaRPr lang="cs-CZ" sz="1500" dirty="0"/>
          </a:p>
          <a:p>
            <a:pPr>
              <a:lnSpc>
                <a:spcPct val="100000"/>
              </a:lnSpc>
            </a:pPr>
            <a:endParaRPr lang="cs-CZ" sz="1500" dirty="0"/>
          </a:p>
          <a:p>
            <a:pPr>
              <a:lnSpc>
                <a:spcPct val="100000"/>
              </a:lnSpc>
            </a:pPr>
            <a:endParaRPr lang="cs-CZ" sz="1500" dirty="0"/>
          </a:p>
        </p:txBody>
      </p:sp>
    </p:spTree>
    <p:extLst>
      <p:ext uri="{BB962C8B-B14F-4D97-AF65-F5344CB8AC3E}">
        <p14:creationId xmlns:p14="http://schemas.microsoft.com/office/powerpoint/2010/main" val="42771157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000">
        <p159:morph option="byObject"/>
      </p:transition>
    </mc:Choice>
    <mc:Fallback xmlns="">
      <p:transition spd="slow" advTm="60000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3BB7E73-E730-42EA-AACE-D1E323EA5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1F6C2E9-B316-4410-88E5-74F044FC35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565153"/>
            <a:ext cx="5106593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3D07262-43A6-451F-9B19-77B943C63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453788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C0A1A29F-E292-4DB2-878C-6ED13D841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3820" y="455362"/>
            <a:ext cx="5310579" cy="155041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Odkaz na repozitář:</a:t>
            </a:r>
          </a:p>
        </p:txBody>
      </p:sp>
      <p:sp>
        <p:nvSpPr>
          <p:cNvPr id="7" name="TextovéPole 6">
            <a:extLst>
              <a:ext uri="{FF2B5EF4-FFF2-40B4-BE49-F238E27FC236}">
                <a16:creationId xmlns:a16="http://schemas.microsoft.com/office/drawing/2014/main" id="{94CA30AF-5FEE-4A93-9478-DC89410D449F}"/>
              </a:ext>
            </a:extLst>
          </p:cNvPr>
          <p:cNvSpPr txBox="1"/>
          <p:nvPr/>
        </p:nvSpPr>
        <p:spPr>
          <a:xfrm>
            <a:off x="5763820" y="2160016"/>
            <a:ext cx="5310579" cy="39261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>
                <a:hlinkClick r:id="rId3"/>
              </a:rPr>
              <a:t>RadRoz12/Linux (github.com)</a:t>
            </a:r>
            <a:endParaRPr lang="en-US"/>
          </a:p>
        </p:txBody>
      </p:sp>
      <p:pic>
        <p:nvPicPr>
          <p:cNvPr id="5" name="Zástupný obsah 4" descr="USB">
            <a:hlinkClick r:id="rId4"/>
            <a:extLst>
              <a:ext uri="{FF2B5EF4-FFF2-40B4-BE49-F238E27FC236}">
                <a16:creationId xmlns:a16="http://schemas.microsoft.com/office/drawing/2014/main" id="{D123F897-DFF7-4AE3-B618-23A620D639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60276" y="2058268"/>
            <a:ext cx="3217333" cy="3217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4425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000">
        <p159:morph option="byObject"/>
      </p:transition>
    </mc:Choice>
    <mc:Fallback xmlns="">
      <p:transition spd="slow" advTm="600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C868C70C-E5C4-CD47-888C-FCB3373B6D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AFEFE3-751C-8A42-AAD4-13A5FAE51F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455362"/>
            <a:ext cx="3603625" cy="1550419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cs-CZ" sz="3400" dirty="0"/>
              <a:t>Něco o autorovi</a:t>
            </a:r>
            <a:br>
              <a:rPr lang="cs-CZ" sz="3400" dirty="0"/>
            </a:br>
            <a:r>
              <a:rPr lang="cs-CZ" sz="3400" dirty="0" err="1"/>
              <a:t>Linusu</a:t>
            </a:r>
            <a:r>
              <a:rPr lang="cs-CZ" sz="3400" dirty="0"/>
              <a:t> </a:t>
            </a:r>
            <a:r>
              <a:rPr lang="cs-CZ" sz="3400" dirty="0" err="1"/>
              <a:t>Torvaldsovi</a:t>
            </a:r>
            <a:endParaRPr lang="cs-CZ" sz="3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937D17-BE1D-E20F-65BB-9935B41636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72" y="2160016"/>
            <a:ext cx="3603625" cy="392615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cs-CZ" sz="1700" dirty="0"/>
              <a:t>Narodil se ve Finsku, v Helsinkách, 28. prosince 1969</a:t>
            </a:r>
          </a:p>
          <a:p>
            <a:pPr>
              <a:lnSpc>
                <a:spcPct val="100000"/>
              </a:lnSpc>
            </a:pPr>
            <a:r>
              <a:rPr lang="cs-CZ" sz="1700" dirty="0"/>
              <a:t>Studoval na Helsinské univerzitě informatiku</a:t>
            </a:r>
          </a:p>
          <a:p>
            <a:pPr>
              <a:lnSpc>
                <a:spcPct val="100000"/>
              </a:lnSpc>
            </a:pPr>
            <a:r>
              <a:rPr lang="cs-CZ" sz="1700" dirty="0"/>
              <a:t>Když byl malý naučil se programovat v </a:t>
            </a:r>
            <a:r>
              <a:rPr lang="cs-CZ" sz="1700" dirty="0" err="1"/>
              <a:t>BASICu</a:t>
            </a:r>
            <a:endParaRPr lang="cs-CZ" sz="1700" dirty="0"/>
          </a:p>
          <a:p>
            <a:pPr>
              <a:lnSpc>
                <a:spcPct val="100000"/>
              </a:lnSpc>
            </a:pPr>
            <a:r>
              <a:rPr lang="cs-CZ" sz="1700" dirty="0"/>
              <a:t>Svou diplomovou práci napsal v Linuxu</a:t>
            </a:r>
          </a:p>
          <a:p>
            <a:pPr>
              <a:lnSpc>
                <a:spcPct val="100000"/>
              </a:lnSpc>
            </a:pPr>
            <a:r>
              <a:rPr lang="cs-CZ" sz="1700" dirty="0"/>
              <a:t>Je podle něj zákon „</a:t>
            </a:r>
            <a:r>
              <a:rPr lang="cs-CZ" sz="1700" dirty="0" err="1"/>
              <a:t>Linusův</a:t>
            </a:r>
            <a:r>
              <a:rPr lang="cs-CZ" sz="1700" dirty="0"/>
              <a:t>“</a:t>
            </a:r>
          </a:p>
          <a:p>
            <a:pPr>
              <a:lnSpc>
                <a:spcPct val="100000"/>
              </a:lnSpc>
            </a:pPr>
            <a:r>
              <a:rPr lang="cs-CZ" sz="1700" dirty="0"/>
              <a:t>Jádro Linuxu vytvořil v roce 1991</a:t>
            </a:r>
          </a:p>
        </p:txBody>
      </p:sp>
      <p:pic>
        <p:nvPicPr>
          <p:cNvPr id="12" name="Obrázek 11">
            <a:extLst>
              <a:ext uri="{FF2B5EF4-FFF2-40B4-BE49-F238E27FC236}">
                <a16:creationId xmlns:a16="http://schemas.microsoft.com/office/drawing/2014/main" id="{1C3CFDE9-6511-EB2F-803E-DC534BB2FB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7775" r="9774" b="-1"/>
          <a:stretch/>
        </p:blipFill>
        <p:spPr>
          <a:xfrm>
            <a:off x="4748403" y="10"/>
            <a:ext cx="7443597" cy="685799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D8C68F39-5E8A-844C-A8FD-394F253C1E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48403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C583CEB-AC2B-2640-94F6-5958E6BC5B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48403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Action Button: Go Home 3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6D9F71F4-88CA-4530-AE02-14876DB6C773}"/>
              </a:ext>
            </a:extLst>
          </p:cNvPr>
          <p:cNvSpPr>
            <a:spLocks noChangeAspect="1"/>
          </p:cNvSpPr>
          <p:nvPr/>
        </p:nvSpPr>
        <p:spPr>
          <a:xfrm>
            <a:off x="589719" y="6292084"/>
            <a:ext cx="360000" cy="360000"/>
          </a:xfrm>
          <a:prstGeom prst="actionButtonHom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>
        <p:nvSpPr>
          <p:cNvPr id="5" name="Action Button: Go Forward or Next 4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C4C741B1-E779-10E3-457F-5EBC8FABC0A2}"/>
              </a:ext>
            </a:extLst>
          </p:cNvPr>
          <p:cNvSpPr>
            <a:spLocks noChangeAspect="1"/>
          </p:cNvSpPr>
          <p:nvPr/>
        </p:nvSpPr>
        <p:spPr>
          <a:xfrm>
            <a:off x="949719" y="6292084"/>
            <a:ext cx="360000" cy="360000"/>
          </a:xfrm>
          <a:prstGeom prst="actionButtonForwardNex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>
        <p:nvSpPr>
          <p:cNvPr id="6" name="Tlačítko akce: Přejít zpět nebo Předchozí 5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0BCF0E9D-64DD-4F51-AEF5-372FB2E04298}"/>
              </a:ext>
            </a:extLst>
          </p:cNvPr>
          <p:cNvSpPr/>
          <p:nvPr/>
        </p:nvSpPr>
        <p:spPr>
          <a:xfrm>
            <a:off x="229719" y="6292084"/>
            <a:ext cx="359999" cy="360000"/>
          </a:xfrm>
          <a:prstGeom prst="actionButtonBackPrevious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383769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000">
        <p159:morph option="byObject"/>
      </p:transition>
    </mc:Choice>
    <mc:Fallback xmlns="">
      <p:transition spd="slow" advTm="6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9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69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9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490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8900"/>
                            </p:stCondLst>
                            <p:childTnLst>
                              <p:par>
                                <p:cTn id="41" presetID="42" presetClass="entr" presetSubtype="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3BB7E73-E730-42EA-AACE-D1E323EA5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1F6C2E9-B316-4410-88E5-74F044FC35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3D07262-43A6-451F-9B19-77B943C63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18D90A-4D2C-80FA-53A0-D3704A8D4F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0" y="455362"/>
            <a:ext cx="9486690" cy="1550419"/>
          </a:xfrm>
        </p:spPr>
        <p:txBody>
          <a:bodyPr>
            <a:normAutofit/>
          </a:bodyPr>
          <a:lstStyle/>
          <a:p>
            <a:r>
              <a:rPr lang="cs-CZ" dirty="0"/>
              <a:t>Historie: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4CDF90DB-DD86-40AC-E302-AC8DD0E753F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21720750"/>
              </p:ext>
            </p:extLst>
          </p:nvPr>
        </p:nvGraphicFramePr>
        <p:xfrm>
          <a:off x="1587710" y="2160016"/>
          <a:ext cx="9486690" cy="3926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Action Button: Go Home 2">
            <a:hlinkClick r:id="rId8" action="ppaction://hlinksldjump" highlightClick="1"/>
            <a:extLst>
              <a:ext uri="{FF2B5EF4-FFF2-40B4-BE49-F238E27FC236}">
                <a16:creationId xmlns:a16="http://schemas.microsoft.com/office/drawing/2014/main" id="{AD5EA653-49ED-8FFC-1E09-672BEAFA010D}"/>
              </a:ext>
            </a:extLst>
          </p:cNvPr>
          <p:cNvSpPr>
            <a:spLocks noChangeAspect="1"/>
          </p:cNvSpPr>
          <p:nvPr/>
        </p:nvSpPr>
        <p:spPr>
          <a:xfrm>
            <a:off x="565150" y="6292800"/>
            <a:ext cx="360000" cy="358470"/>
          </a:xfrm>
          <a:prstGeom prst="actionButtonHom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4" name="Action Button: Go Forward or Next 3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ED36C6B1-041D-2EA8-2E50-DADB8FEAAA89}"/>
              </a:ext>
            </a:extLst>
          </p:cNvPr>
          <p:cNvSpPr/>
          <p:nvPr/>
        </p:nvSpPr>
        <p:spPr>
          <a:xfrm>
            <a:off x="925150" y="6292800"/>
            <a:ext cx="360000" cy="360000"/>
          </a:xfrm>
          <a:prstGeom prst="actionButtonForwardNex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>
        <p:nvSpPr>
          <p:cNvPr id="5" name="Tlačítko akce: Přejít zpět nebo Předchozí 4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45141282-0244-448F-B01C-0929DBBA301C}"/>
              </a:ext>
            </a:extLst>
          </p:cNvPr>
          <p:cNvSpPr>
            <a:spLocks noChangeAspect="1"/>
          </p:cNvSpPr>
          <p:nvPr/>
        </p:nvSpPr>
        <p:spPr>
          <a:xfrm>
            <a:off x="205150" y="6292800"/>
            <a:ext cx="360000" cy="360000"/>
          </a:xfrm>
          <a:prstGeom prst="actionButtonBackPrevious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4299837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000">
        <p159:morph option="byObject"/>
      </p:transition>
    </mc:Choice>
    <mc:Fallback xmlns="">
      <p:transition spd="slow" advTm="6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7066CA00-3EBE-47AA-B88F-6CB40A4272E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>
                                            <p:graphicEl>
                                              <a:dgm id="{7066CA00-3EBE-47AA-B88F-6CB40A4272E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>
                                            <p:graphicEl>
                                              <a:dgm id="{7066CA00-3EBE-47AA-B88F-6CB40A4272E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>
                                            <p:graphicEl>
                                              <a:dgm id="{7066CA00-3EBE-47AA-B88F-6CB40A4272E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227A9507-3444-44C9-82E3-3E42366A47C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">
                                            <p:graphicEl>
                                              <a:dgm id="{227A9507-3444-44C9-82E3-3E42366A47C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>
                                            <p:graphicEl>
                                              <a:dgm id="{227A9507-3444-44C9-82E3-3E42366A47C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>
                                            <p:graphicEl>
                                              <a:dgm id="{227A9507-3444-44C9-82E3-3E42366A47C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7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ED96E57B-725C-4E53-8892-B1CCD176AA0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7">
                                            <p:graphicEl>
                                              <a:dgm id="{ED96E57B-725C-4E53-8892-B1CCD176AA0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>
                                            <p:graphicEl>
                                              <a:dgm id="{ED96E57B-725C-4E53-8892-B1CCD176AA0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">
                                            <p:graphicEl>
                                              <a:dgm id="{ED96E57B-725C-4E53-8892-B1CCD176AA0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9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88ACD3DD-22C2-4D20-863A-60E3071C84C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7">
                                            <p:graphicEl>
                                              <a:dgm id="{88ACD3DD-22C2-4D20-863A-60E3071C84C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7">
                                            <p:graphicEl>
                                              <a:dgm id="{88ACD3DD-22C2-4D20-863A-60E3071C84C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">
                                            <p:graphicEl>
                                              <a:dgm id="{88ACD3DD-22C2-4D20-863A-60E3071C84C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90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C83B0B55-886C-4012-B6BE-F118AFCE9DB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7">
                                            <p:graphicEl>
                                              <a:dgm id="{C83B0B55-886C-4012-B6BE-F118AFCE9DB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7">
                                            <p:graphicEl>
                                              <a:dgm id="{C83B0B55-886C-4012-B6BE-F118AFCE9DB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7">
                                            <p:graphicEl>
                                              <a:dgm id="{C83B0B55-886C-4012-B6BE-F118AFCE9DB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900"/>
                            </p:stCondLst>
                            <p:childTnLst>
                              <p:par>
                                <p:cTn id="41" presetID="42" presetClass="entr" presetSubtype="0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0DA1779E-10FC-475C-B23F-AF4EFFECDD8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7">
                                            <p:graphicEl>
                                              <a:dgm id="{0DA1779E-10FC-475C-B23F-AF4EFFECDD8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7">
                                            <p:graphicEl>
                                              <a:dgm id="{0DA1779E-10FC-475C-B23F-AF4EFFECDD8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7">
                                            <p:graphicEl>
                                              <a:dgm id="{0DA1779E-10FC-475C-B23F-AF4EFFECDD8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0900"/>
                            </p:stCondLst>
                            <p:childTnLst>
                              <p:par>
                                <p:cTn id="4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1307ECA8-55F9-4F13-A1D4-B79EFCE1333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7">
                                            <p:graphicEl>
                                              <a:dgm id="{1307ECA8-55F9-4F13-A1D4-B79EFCE1333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7">
                                            <p:graphicEl>
                                              <a:dgm id="{1307ECA8-55F9-4F13-A1D4-B79EFCE1333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7">
                                            <p:graphicEl>
                                              <a:dgm id="{1307ECA8-55F9-4F13-A1D4-B79EFCE1333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7" grpId="0" uiExpand="1">
        <p:bldSub>
          <a:bldDgm bld="one"/>
        </p:bldSub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3BB7E73-E730-42EA-AACE-D1E323EA5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1F6C2E9-B316-4410-88E5-74F044FC35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58144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3D07262-43A6-451F-9B19-77B943C63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626850" y="1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C0B2616-76E4-0AEC-2CB0-35C66CBF79A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94430667"/>
              </p:ext>
            </p:extLst>
          </p:nvPr>
        </p:nvGraphicFramePr>
        <p:xfrm>
          <a:off x="1049133" y="1479676"/>
          <a:ext cx="9528584" cy="42499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Action Button: Go Home 1">
            <a:hlinkClick r:id="rId8" action="ppaction://hlinksldjump" highlightClick="1"/>
            <a:extLst>
              <a:ext uri="{FF2B5EF4-FFF2-40B4-BE49-F238E27FC236}">
                <a16:creationId xmlns:a16="http://schemas.microsoft.com/office/drawing/2014/main" id="{47AD22F7-5D89-9112-91A7-B358A5DCD562}"/>
              </a:ext>
            </a:extLst>
          </p:cNvPr>
          <p:cNvSpPr>
            <a:spLocks noChangeAspect="1"/>
          </p:cNvSpPr>
          <p:nvPr/>
        </p:nvSpPr>
        <p:spPr>
          <a:xfrm>
            <a:off x="506253" y="6292800"/>
            <a:ext cx="360000" cy="360000"/>
          </a:xfrm>
          <a:prstGeom prst="actionButtonHom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3" name="Action Button: Go Forward or Next 2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DFBAFB19-D5C1-1C70-AFAA-066CF2494809}"/>
              </a:ext>
            </a:extLst>
          </p:cNvPr>
          <p:cNvSpPr>
            <a:spLocks noChangeAspect="1"/>
          </p:cNvSpPr>
          <p:nvPr/>
        </p:nvSpPr>
        <p:spPr>
          <a:xfrm>
            <a:off x="866253" y="6292800"/>
            <a:ext cx="360000" cy="360000"/>
          </a:xfrm>
          <a:prstGeom prst="actionButtonForwardNex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4" name="Tlačítko akce: Přejít zpět nebo Předchozí 3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E3AF6EA4-3087-4586-B851-6FE3D5E6B358}"/>
              </a:ext>
            </a:extLst>
          </p:cNvPr>
          <p:cNvSpPr/>
          <p:nvPr/>
        </p:nvSpPr>
        <p:spPr>
          <a:xfrm>
            <a:off x="143205" y="6292800"/>
            <a:ext cx="360000" cy="360001"/>
          </a:xfrm>
          <a:prstGeom prst="actionButtonBackPrevious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9109839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000">
        <p159:morph option="byObject"/>
      </p:transition>
    </mc:Choice>
    <mc:Fallback xmlns="">
      <p:transition spd="slow" advTm="6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BFE06D8-FAAD-445C-BEB9-99D24049B93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graphicEl>
                                              <a:dgm id="{EBFE06D8-FAAD-445C-BEB9-99D24049B93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graphicEl>
                                              <a:dgm id="{EBFE06D8-FAAD-445C-BEB9-99D24049B93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graphicEl>
                                              <a:dgm id="{EBFE06D8-FAAD-445C-BEB9-99D24049B93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9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0C53F26-2F9C-4378-917B-EDA11762401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>
                                            <p:graphicEl>
                                              <a:dgm id="{A0C53F26-2F9C-4378-917B-EDA11762401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>
                                            <p:graphicEl>
                                              <a:dgm id="{A0C53F26-2F9C-4378-917B-EDA11762401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>
                                            <p:graphicEl>
                                              <a:dgm id="{A0C53F26-2F9C-4378-917B-EDA11762401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CBB7D92-17B7-486E-8440-49D8BF3F890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5">
                                            <p:graphicEl>
                                              <a:dgm id="{6CBB7D92-17B7-486E-8440-49D8BF3F890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>
                                            <p:graphicEl>
                                              <a:dgm id="{6CBB7D92-17B7-486E-8440-49D8BF3F890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>
                                            <p:graphicEl>
                                              <a:dgm id="{6CBB7D92-17B7-486E-8440-49D8BF3F890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7900"/>
                            </p:stCondLst>
                            <p:childTnLst>
                              <p:par>
                                <p:cTn id="22" presetID="42" presetClass="entr" presetSubtype="0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3FB82D1-FE32-41F3-8A2D-1D3F0B3B26B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5">
                                            <p:graphicEl>
                                              <a:dgm id="{33FB82D1-FE32-41F3-8A2D-1D3F0B3B26B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">
                                            <p:graphicEl>
                                              <a:dgm id="{33FB82D1-FE32-41F3-8A2D-1D3F0B3B26B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">
                                            <p:graphicEl>
                                              <a:dgm id="{33FB82D1-FE32-41F3-8A2D-1D3F0B3B26B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51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6412D71-C9A6-47FB-B8EF-98732D6731D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5">
                                            <p:graphicEl>
                                              <a:dgm id="{B6412D71-C9A6-47FB-B8EF-98732D6731D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>
                                            <p:graphicEl>
                                              <a:dgm id="{B6412D71-C9A6-47FB-B8EF-98732D6731D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">
                                            <p:graphicEl>
                                              <a:dgm id="{B6412D71-C9A6-47FB-B8EF-98732D6731D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4000"/>
                            </p:stCondLst>
                            <p:childTnLst>
                              <p:par>
                                <p:cTn id="33" presetID="42" presetClass="entr" presetSubtype="0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3E4D02A-3BFE-40F0-9499-6837D590E8B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5">
                                            <p:graphicEl>
                                              <a:dgm id="{B3E4D02A-3BFE-40F0-9499-6837D590E8B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">
                                            <p:graphicEl>
                                              <a:dgm id="{B3E4D02A-3BFE-40F0-9499-6837D590E8B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">
                                            <p:graphicEl>
                                              <a:dgm id="{B3E4D02A-3BFE-40F0-9499-6837D590E8B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grpId="0" nodeType="withEffect">
                                  <p:stCondLst>
                                    <p:cond delay="49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B46EA8D-61A3-4847-ACA1-C696452C6CA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5">
                                            <p:graphicEl>
                                              <a:dgm id="{3B46EA8D-61A3-4847-ACA1-C696452C6CA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5">
                                            <p:graphicEl>
                                              <a:dgm id="{3B46EA8D-61A3-4847-ACA1-C696452C6CA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5">
                                            <p:graphicEl>
                                              <a:dgm id="{3B46EA8D-61A3-4847-ACA1-C696452C6CA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 uiExpand="1">
        <p:bldSub>
          <a:bldDgm bld="one"/>
        </p:bldSub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83D503-35F4-286C-283A-278788BD3B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0" y="455362"/>
            <a:ext cx="9486690" cy="914401"/>
          </a:xfrm>
        </p:spPr>
        <p:txBody>
          <a:bodyPr/>
          <a:lstStyle/>
          <a:p>
            <a:r>
              <a:rPr lang="cs-CZ" dirty="0"/>
              <a:t>Témata využití:</a:t>
            </a:r>
          </a:p>
        </p:txBody>
      </p:sp>
      <p:sp>
        <p:nvSpPr>
          <p:cNvPr id="3" name="Action Button: Go Home 2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F5D9D80F-2231-4C7D-6286-6D0469799A20}"/>
              </a:ext>
            </a:extLst>
          </p:cNvPr>
          <p:cNvSpPr>
            <a:spLocks noChangeAspect="1"/>
          </p:cNvSpPr>
          <p:nvPr/>
        </p:nvSpPr>
        <p:spPr>
          <a:xfrm>
            <a:off x="539623" y="6292800"/>
            <a:ext cx="360000" cy="360000"/>
          </a:xfrm>
          <a:prstGeom prst="actionButtonHom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4" name="Action Button: Go Forward or Next 3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5A5411CD-B860-EA4D-B32C-B4E9B421D862}"/>
              </a:ext>
            </a:extLst>
          </p:cNvPr>
          <p:cNvSpPr>
            <a:spLocks noChangeAspect="1"/>
          </p:cNvSpPr>
          <p:nvPr/>
        </p:nvSpPr>
        <p:spPr>
          <a:xfrm>
            <a:off x="899623" y="6292800"/>
            <a:ext cx="360000" cy="360000"/>
          </a:xfrm>
          <a:prstGeom prst="actionButtonForwardNex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pic>
        <p:nvPicPr>
          <p:cNvPr id="6" name="Grafický objekt 5" descr="Databáze">
            <a:hlinkClick r:id="rId4" action="ppaction://hlinksldjump"/>
            <a:extLst>
              <a:ext uri="{FF2B5EF4-FFF2-40B4-BE49-F238E27FC236}">
                <a16:creationId xmlns:a16="http://schemas.microsoft.com/office/drawing/2014/main" id="{684080B7-669B-4944-A1DC-CAD5C8BD62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67186" y="3499669"/>
            <a:ext cx="914400" cy="914400"/>
          </a:xfrm>
          <a:prstGeom prst="rect">
            <a:avLst/>
          </a:prstGeom>
        </p:spPr>
      </p:pic>
      <p:pic>
        <p:nvPicPr>
          <p:cNvPr id="8" name="Grafický objekt 7" descr="Procesor">
            <a:hlinkClick r:id="rId7" action="ppaction://hlinksldjump"/>
            <a:extLst>
              <a:ext uri="{FF2B5EF4-FFF2-40B4-BE49-F238E27FC236}">
                <a16:creationId xmlns:a16="http://schemas.microsoft.com/office/drawing/2014/main" id="{879E58A5-F18A-4FC3-A0F1-BA306EEF507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203947" y="2076450"/>
            <a:ext cx="914400" cy="914400"/>
          </a:xfrm>
          <a:prstGeom prst="rect">
            <a:avLst/>
          </a:prstGeom>
        </p:spPr>
      </p:pic>
      <p:pic>
        <p:nvPicPr>
          <p:cNvPr id="10" name="Grafický objekt 9" descr="Počítač">
            <a:hlinkClick r:id="rId10" action="ppaction://hlinksldjump"/>
            <a:extLst>
              <a:ext uri="{FF2B5EF4-FFF2-40B4-BE49-F238E27FC236}">
                <a16:creationId xmlns:a16="http://schemas.microsoft.com/office/drawing/2014/main" id="{5A6905FC-0CEE-45B5-8FA3-C5A8A4B2DF3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429455" y="2080325"/>
            <a:ext cx="914400" cy="914400"/>
          </a:xfrm>
          <a:prstGeom prst="rect">
            <a:avLst/>
          </a:prstGeom>
        </p:spPr>
      </p:pic>
      <p:pic>
        <p:nvPicPr>
          <p:cNvPr id="12" name="Grafický objekt 11" descr="Tablet">
            <a:hlinkClick r:id="rId13" action="ppaction://hlinksldjump"/>
            <a:extLst>
              <a:ext uri="{FF2B5EF4-FFF2-40B4-BE49-F238E27FC236}">
                <a16:creationId xmlns:a16="http://schemas.microsoft.com/office/drawing/2014/main" id="{C752E08A-67B0-4B38-BFA2-B77E3480ACE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712320" y="2080325"/>
            <a:ext cx="914400" cy="914400"/>
          </a:xfrm>
          <a:prstGeom prst="rect">
            <a:avLst/>
          </a:prstGeom>
        </p:spPr>
      </p:pic>
      <p:pic>
        <p:nvPicPr>
          <p:cNvPr id="14" name="Grafický objekt 13" descr="Stahování z cloudu">
            <a:hlinkClick r:id="rId16" action="ppaction://hlinksldjump"/>
            <a:extLst>
              <a:ext uri="{FF2B5EF4-FFF2-40B4-BE49-F238E27FC236}">
                <a16:creationId xmlns:a16="http://schemas.microsoft.com/office/drawing/2014/main" id="{4EC2F534-CE38-4572-A166-EC20A7D38EC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3253472" y="3499669"/>
            <a:ext cx="914400" cy="914400"/>
          </a:xfrm>
          <a:prstGeom prst="rect">
            <a:avLst/>
          </a:prstGeom>
        </p:spPr>
      </p:pic>
      <p:pic>
        <p:nvPicPr>
          <p:cNvPr id="16" name="Grafický objekt 15" descr="Programátor">
            <a:hlinkClick r:id="rId19" action="ppaction://hlinksldjump"/>
            <a:extLst>
              <a:ext uri="{FF2B5EF4-FFF2-40B4-BE49-F238E27FC236}">
                <a16:creationId xmlns:a16="http://schemas.microsoft.com/office/drawing/2014/main" id="{521E5CFD-470F-4C73-BC16-09A589722501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5642907" y="3499669"/>
            <a:ext cx="914400" cy="914400"/>
          </a:xfrm>
          <a:prstGeom prst="rect">
            <a:avLst/>
          </a:prstGeom>
        </p:spPr>
      </p:pic>
      <p:pic>
        <p:nvPicPr>
          <p:cNvPr id="18" name="Grafický objekt 17" descr="Server">
            <a:hlinkClick r:id="rId22" action="ppaction://hlinksldjump"/>
            <a:extLst>
              <a:ext uri="{FF2B5EF4-FFF2-40B4-BE49-F238E27FC236}">
                <a16:creationId xmlns:a16="http://schemas.microsoft.com/office/drawing/2014/main" id="{EC6CA1B1-C197-4D42-B9AC-C3139A3A8857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2329911" y="2076450"/>
            <a:ext cx="914400" cy="914400"/>
          </a:xfrm>
          <a:prstGeom prst="rect">
            <a:avLst/>
          </a:prstGeom>
        </p:spPr>
      </p:pic>
      <p:sp>
        <p:nvSpPr>
          <p:cNvPr id="5" name="TextovéPole 4">
            <a:extLst>
              <a:ext uri="{FF2B5EF4-FFF2-40B4-BE49-F238E27FC236}">
                <a16:creationId xmlns:a16="http://schemas.microsoft.com/office/drawing/2014/main" id="{F23BC96B-EFA7-49B0-B9A6-38D499BE53BD}"/>
              </a:ext>
            </a:extLst>
          </p:cNvPr>
          <p:cNvSpPr txBox="1"/>
          <p:nvPr/>
        </p:nvSpPr>
        <p:spPr>
          <a:xfrm>
            <a:off x="2021567" y="2990850"/>
            <a:ext cx="1580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dirty="0"/>
              <a:t>Servery</a:t>
            </a:r>
          </a:p>
        </p:txBody>
      </p:sp>
      <p:sp>
        <p:nvSpPr>
          <p:cNvPr id="7" name="TextovéPole 6">
            <a:extLst>
              <a:ext uri="{FF2B5EF4-FFF2-40B4-BE49-F238E27FC236}">
                <a16:creationId xmlns:a16="http://schemas.microsoft.com/office/drawing/2014/main" id="{283AF5CD-5503-4FBB-B805-57CF0560B876}"/>
              </a:ext>
            </a:extLst>
          </p:cNvPr>
          <p:cNvSpPr txBox="1"/>
          <p:nvPr/>
        </p:nvSpPr>
        <p:spPr>
          <a:xfrm>
            <a:off x="3750939" y="2990850"/>
            <a:ext cx="1893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dirty="0"/>
              <a:t>Superpočítače</a:t>
            </a:r>
          </a:p>
        </p:txBody>
      </p:sp>
      <p:sp>
        <p:nvSpPr>
          <p:cNvPr id="11" name="TextovéPole 10">
            <a:extLst>
              <a:ext uri="{FF2B5EF4-FFF2-40B4-BE49-F238E27FC236}">
                <a16:creationId xmlns:a16="http://schemas.microsoft.com/office/drawing/2014/main" id="{FA01BF5E-0DD7-4C83-B321-75A85A20E21C}"/>
              </a:ext>
            </a:extLst>
          </p:cNvPr>
          <p:cNvSpPr txBox="1"/>
          <p:nvPr/>
        </p:nvSpPr>
        <p:spPr>
          <a:xfrm>
            <a:off x="5456768" y="2990850"/>
            <a:ext cx="2917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dirty="0"/>
              <a:t>Oživení starých PC</a:t>
            </a:r>
          </a:p>
        </p:txBody>
      </p:sp>
      <p:sp>
        <p:nvSpPr>
          <p:cNvPr id="13" name="TextovéPole 12">
            <a:extLst>
              <a:ext uri="{FF2B5EF4-FFF2-40B4-BE49-F238E27FC236}">
                <a16:creationId xmlns:a16="http://schemas.microsoft.com/office/drawing/2014/main" id="{3E5518D4-8DB7-4609-A103-49588C1E033C}"/>
              </a:ext>
            </a:extLst>
          </p:cNvPr>
          <p:cNvSpPr txBox="1"/>
          <p:nvPr/>
        </p:nvSpPr>
        <p:spPr>
          <a:xfrm>
            <a:off x="8243682" y="2946982"/>
            <a:ext cx="1851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dirty="0"/>
              <a:t>Automatizace</a:t>
            </a:r>
          </a:p>
        </p:txBody>
      </p:sp>
      <p:sp>
        <p:nvSpPr>
          <p:cNvPr id="15" name="TextovéPole 14">
            <a:extLst>
              <a:ext uri="{FF2B5EF4-FFF2-40B4-BE49-F238E27FC236}">
                <a16:creationId xmlns:a16="http://schemas.microsoft.com/office/drawing/2014/main" id="{B4BC9E78-C449-4A58-8C28-7A357C31D57B}"/>
              </a:ext>
            </a:extLst>
          </p:cNvPr>
          <p:cNvSpPr txBox="1"/>
          <p:nvPr/>
        </p:nvSpPr>
        <p:spPr>
          <a:xfrm>
            <a:off x="5160646" y="4690478"/>
            <a:ext cx="1893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dirty="0" err="1"/>
              <a:t>Hackování</a:t>
            </a:r>
            <a:endParaRPr lang="cs-CZ" dirty="0"/>
          </a:p>
        </p:txBody>
      </p:sp>
      <p:sp>
        <p:nvSpPr>
          <p:cNvPr id="17" name="TextovéPole 16">
            <a:extLst>
              <a:ext uri="{FF2B5EF4-FFF2-40B4-BE49-F238E27FC236}">
                <a16:creationId xmlns:a16="http://schemas.microsoft.com/office/drawing/2014/main" id="{1B646F08-5FE5-481E-9993-7E84C364413B}"/>
              </a:ext>
            </a:extLst>
          </p:cNvPr>
          <p:cNvSpPr txBox="1"/>
          <p:nvPr/>
        </p:nvSpPr>
        <p:spPr>
          <a:xfrm>
            <a:off x="7341721" y="4690478"/>
            <a:ext cx="15653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Práce</a:t>
            </a:r>
            <a:r>
              <a:rPr lang="en-US" dirty="0"/>
              <a:t> s HDD</a:t>
            </a:r>
            <a:endParaRPr lang="cs-CZ" dirty="0"/>
          </a:p>
        </p:txBody>
      </p:sp>
      <p:sp>
        <p:nvSpPr>
          <p:cNvPr id="19" name="TextovéPole 18">
            <a:extLst>
              <a:ext uri="{FF2B5EF4-FFF2-40B4-BE49-F238E27FC236}">
                <a16:creationId xmlns:a16="http://schemas.microsoft.com/office/drawing/2014/main" id="{9DB7AC99-D0A3-4B02-9F03-F2C613435FCE}"/>
              </a:ext>
            </a:extLst>
          </p:cNvPr>
          <p:cNvSpPr txBox="1"/>
          <p:nvPr/>
        </p:nvSpPr>
        <p:spPr>
          <a:xfrm>
            <a:off x="2811980" y="4652984"/>
            <a:ext cx="1893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dirty="0" err="1"/>
              <a:t>Backup</a:t>
            </a:r>
            <a:r>
              <a:rPr lang="cs-CZ" dirty="0"/>
              <a:t>,…</a:t>
            </a:r>
          </a:p>
        </p:txBody>
      </p:sp>
      <p:sp>
        <p:nvSpPr>
          <p:cNvPr id="9" name="Tlačítko akce: Přejít zpět nebo Předchozí 8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83E843C0-3FF8-416F-8DE9-69D5644D631E}"/>
              </a:ext>
            </a:extLst>
          </p:cNvPr>
          <p:cNvSpPr/>
          <p:nvPr/>
        </p:nvSpPr>
        <p:spPr>
          <a:xfrm>
            <a:off x="179247" y="6292800"/>
            <a:ext cx="360000" cy="360000"/>
          </a:xfrm>
          <a:prstGeom prst="actionButtonBackPrevious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269718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000">
        <p159:morph option="byObject"/>
      </p:transition>
    </mc:Choice>
    <mc:Fallback xmlns="">
      <p:transition spd="slow" advTm="6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7" grpId="0"/>
      <p:bldP spid="11" grpId="0"/>
      <p:bldP spid="13" grpId="0"/>
      <p:bldP spid="15" grpId="0"/>
      <p:bldP spid="17" grpId="0"/>
      <p:bldP spid="1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165CAC-ED77-C686-466D-E366D8ADD7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0" y="455362"/>
            <a:ext cx="9486690" cy="830513"/>
          </a:xfrm>
        </p:spPr>
        <p:txBody>
          <a:bodyPr/>
          <a:lstStyle/>
          <a:p>
            <a:r>
              <a:rPr lang="cs-CZ" dirty="0"/>
              <a:t>Využití: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A7640F-3315-49D9-311E-933BF1D9CF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cs-CZ" dirty="0"/>
              <a:t>Jeho využití bylo a je zdarma</a:t>
            </a:r>
          </a:p>
          <a:p>
            <a:endParaRPr lang="cs-CZ" dirty="0"/>
          </a:p>
          <a:p>
            <a:r>
              <a:rPr lang="cs-CZ" dirty="0"/>
              <a:t>Využívá se hlavně pro svoji rychlost, stabilitu, bezpečnost a škálovatelnost</a:t>
            </a:r>
          </a:p>
          <a:p>
            <a:pPr marL="0" indent="0">
              <a:buNone/>
            </a:pPr>
            <a:endParaRPr lang="cs-CZ" dirty="0"/>
          </a:p>
          <a:p>
            <a:r>
              <a:rPr lang="cs-CZ" dirty="0"/>
              <a:t>Linux se zde využívá, protože je méně náročný na výpočetní zdroje</a:t>
            </a:r>
          </a:p>
          <a:p>
            <a:pPr marL="0" indent="0">
              <a:buNone/>
            </a:pPr>
            <a:endParaRPr lang="cs-CZ" dirty="0"/>
          </a:p>
          <a:p>
            <a:r>
              <a:rPr lang="cs-CZ" dirty="0"/>
              <a:t>Hlavně </a:t>
            </a:r>
            <a:r>
              <a:rPr lang="cs-CZ" dirty="0" err="1"/>
              <a:t>Debian</a:t>
            </a:r>
            <a:r>
              <a:rPr lang="cs-CZ" dirty="0"/>
              <a:t> SID, Ubuntu LTS, </a:t>
            </a:r>
            <a:r>
              <a:rPr lang="cs-CZ" dirty="0" err="1"/>
              <a:t>OpenSUSE</a:t>
            </a:r>
            <a:r>
              <a:rPr lang="cs-CZ" dirty="0"/>
              <a:t>, Fedora server</a:t>
            </a:r>
          </a:p>
          <a:p>
            <a:endParaRPr lang="cs-CZ" dirty="0"/>
          </a:p>
          <a:p>
            <a:pPr marL="0" indent="0">
              <a:buNone/>
            </a:pPr>
            <a:endParaRPr lang="cs-CZ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A6D484-16FF-7D4E-6DC8-BC23E021A6E7}"/>
              </a:ext>
            </a:extLst>
          </p:cNvPr>
          <p:cNvSpPr txBox="1"/>
          <p:nvPr/>
        </p:nvSpPr>
        <p:spPr>
          <a:xfrm>
            <a:off x="1587710" y="1457325"/>
            <a:ext cx="96232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2400" b="1" dirty="0"/>
              <a:t>Servery:</a:t>
            </a:r>
          </a:p>
        </p:txBody>
      </p:sp>
      <p:sp>
        <p:nvSpPr>
          <p:cNvPr id="5" name="Action Button: Go Home 4">
            <a:hlinkClick r:id="rId3" action="ppaction://hlinksldjump"/>
            <a:extLst>
              <a:ext uri="{FF2B5EF4-FFF2-40B4-BE49-F238E27FC236}">
                <a16:creationId xmlns:a16="http://schemas.microsoft.com/office/drawing/2014/main" id="{3518C410-E073-3DBC-897A-92E1CF1FF2FB}"/>
              </a:ext>
            </a:extLst>
          </p:cNvPr>
          <p:cNvSpPr/>
          <p:nvPr/>
        </p:nvSpPr>
        <p:spPr>
          <a:xfrm>
            <a:off x="551069" y="6292800"/>
            <a:ext cx="360000" cy="360000"/>
          </a:xfrm>
          <a:prstGeom prst="actionButtonHom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6" name="Action Button: Go Forward or Next 5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DF8CE449-5EF3-6A55-C7D5-51A581722C64}"/>
              </a:ext>
            </a:extLst>
          </p:cNvPr>
          <p:cNvSpPr/>
          <p:nvPr/>
        </p:nvSpPr>
        <p:spPr>
          <a:xfrm>
            <a:off x="911069" y="6292800"/>
            <a:ext cx="360000" cy="360000"/>
          </a:xfrm>
          <a:prstGeom prst="actionButtonForwardNex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7" name="Tlačítko akce: Přejít zpět nebo Předchozí 6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4055A944-FB1E-4D9D-9A3D-CB5932BFF6BA}"/>
              </a:ext>
            </a:extLst>
          </p:cNvPr>
          <p:cNvSpPr/>
          <p:nvPr/>
        </p:nvSpPr>
        <p:spPr>
          <a:xfrm>
            <a:off x="191069" y="6292800"/>
            <a:ext cx="360000" cy="360000"/>
          </a:xfrm>
          <a:prstGeom prst="actionButtonBackPrevious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273225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40000">
        <p159:morph option="byObject"/>
      </p:transition>
    </mc:Choice>
    <mc:Fallback xmlns="">
      <p:transition spd="slow" advTm="4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80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200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D6143E-502E-8701-F31B-B128F8DA2B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7710" y="1277650"/>
            <a:ext cx="9486690" cy="926782"/>
          </a:xfrm>
        </p:spPr>
        <p:txBody>
          <a:bodyPr>
            <a:normAutofit lnSpcReduction="10000"/>
          </a:bodyPr>
          <a:lstStyle/>
          <a:p>
            <a:r>
              <a:rPr lang="cs-CZ" dirty="0"/>
              <a:t>Podle zdrojů asi 95 až 100 procent běží na Linuxu</a:t>
            </a:r>
          </a:p>
          <a:p>
            <a:r>
              <a:rPr lang="cs-CZ" dirty="0"/>
              <a:t>Hlavně: Red Hat Enterprise Linux (RHEL) nebo Ubuntu</a:t>
            </a:r>
          </a:p>
          <a:p>
            <a:endParaRPr lang="cs-CZ" dirty="0"/>
          </a:p>
          <a:p>
            <a:endParaRPr lang="cs-CZ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B699EE-03D2-B996-472D-B71BCE075B45}"/>
              </a:ext>
            </a:extLst>
          </p:cNvPr>
          <p:cNvSpPr txBox="1"/>
          <p:nvPr/>
        </p:nvSpPr>
        <p:spPr>
          <a:xfrm>
            <a:off x="1587710" y="734041"/>
            <a:ext cx="922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2400" b="1" dirty="0"/>
              <a:t>Superpočítače: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F59FBEE7-D3B8-9C88-74F4-B84BF83009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4519526"/>
              </p:ext>
            </p:extLst>
          </p:nvPr>
        </p:nvGraphicFramePr>
        <p:xfrm>
          <a:off x="1495425" y="2309583"/>
          <a:ext cx="10201276" cy="4103820"/>
        </p:xfrm>
        <a:graphic>
          <a:graphicData uri="http://schemas.openxmlformats.org/drawingml/2006/table">
            <a:tbl>
              <a:tblPr/>
              <a:tblGrid>
                <a:gridCol w="2028784">
                  <a:extLst>
                    <a:ext uri="{9D8B030D-6E8A-4147-A177-3AD203B41FA5}">
                      <a16:colId xmlns:a16="http://schemas.microsoft.com/office/drawing/2014/main" val="103056815"/>
                    </a:ext>
                  </a:extLst>
                </a:gridCol>
                <a:gridCol w="2043123">
                  <a:extLst>
                    <a:ext uri="{9D8B030D-6E8A-4147-A177-3AD203B41FA5}">
                      <a16:colId xmlns:a16="http://schemas.microsoft.com/office/drawing/2014/main" val="474844370"/>
                    </a:ext>
                  </a:extLst>
                </a:gridCol>
                <a:gridCol w="2043123">
                  <a:extLst>
                    <a:ext uri="{9D8B030D-6E8A-4147-A177-3AD203B41FA5}">
                      <a16:colId xmlns:a16="http://schemas.microsoft.com/office/drawing/2014/main" val="2087732804"/>
                    </a:ext>
                  </a:extLst>
                </a:gridCol>
                <a:gridCol w="2043123">
                  <a:extLst>
                    <a:ext uri="{9D8B030D-6E8A-4147-A177-3AD203B41FA5}">
                      <a16:colId xmlns:a16="http://schemas.microsoft.com/office/drawing/2014/main" val="253040683"/>
                    </a:ext>
                  </a:extLst>
                </a:gridCol>
                <a:gridCol w="2043123">
                  <a:extLst>
                    <a:ext uri="{9D8B030D-6E8A-4147-A177-3AD203B41FA5}">
                      <a16:colId xmlns:a16="http://schemas.microsoft.com/office/drawing/2014/main" val="3132696585"/>
                    </a:ext>
                  </a:extLst>
                </a:gridCol>
              </a:tblGrid>
              <a:tr h="271471">
                <a:tc>
                  <a:txBody>
                    <a:bodyPr/>
                    <a:lstStyle/>
                    <a:p>
                      <a:pPr algn="ctr" fontAlgn="base"/>
                      <a:r>
                        <a:rPr lang="cs-CZ" sz="1400" b="1" dirty="0">
                          <a:effectLst/>
                          <a:latin typeface="Nolan-Bold"/>
                        </a:rPr>
                        <a:t>Superpočítač</a:t>
                      </a:r>
                      <a:endParaRPr lang="cs-CZ" sz="1400" b="1" dirty="0">
                        <a:effectLst/>
                      </a:endParaRPr>
                    </a:p>
                  </a:txBody>
                  <a:tcPr marL="41765" marR="41765" marT="41765" marB="41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1A1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cs-CZ" sz="1400" b="1" dirty="0">
                          <a:effectLst/>
                          <a:latin typeface="Nolan-Bold"/>
                        </a:rPr>
                        <a:t>Země</a:t>
                      </a:r>
                      <a:endParaRPr lang="cs-CZ" sz="1400" b="1" dirty="0">
                        <a:effectLst/>
                      </a:endParaRPr>
                    </a:p>
                  </a:txBody>
                  <a:tcPr marL="41765" marR="41765" marT="41765" marB="41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1A1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cs-CZ" sz="1400" b="1" dirty="0">
                          <a:effectLst/>
                          <a:latin typeface="Nolan-Bold"/>
                        </a:rPr>
                        <a:t>OS</a:t>
                      </a:r>
                      <a:endParaRPr lang="cs-CZ" sz="1400" b="1" dirty="0">
                        <a:effectLst/>
                      </a:endParaRPr>
                    </a:p>
                  </a:txBody>
                  <a:tcPr marL="41765" marR="41765" marT="41765" marB="41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1A1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cs-CZ" sz="1400" b="1" dirty="0">
                          <a:effectLst/>
                          <a:latin typeface="Nolan-Bold"/>
                        </a:rPr>
                        <a:t>Rmax</a:t>
                      </a:r>
                      <a:endParaRPr lang="cs-CZ" sz="1400" b="1" dirty="0">
                        <a:effectLst/>
                      </a:endParaRPr>
                    </a:p>
                  </a:txBody>
                  <a:tcPr marL="41765" marR="41765" marT="41765" marB="41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1A1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cs-CZ" sz="1400" b="1" dirty="0">
                          <a:effectLst/>
                          <a:latin typeface="Nolan-Bold"/>
                        </a:rPr>
                        <a:t>Rpeak</a:t>
                      </a:r>
                      <a:endParaRPr lang="cs-CZ" sz="1400" b="1" dirty="0">
                        <a:effectLst/>
                      </a:endParaRPr>
                    </a:p>
                  </a:txBody>
                  <a:tcPr marL="41765" marR="41765" marT="41765" marB="41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1A1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5686424"/>
                  </a:ext>
                </a:extLst>
              </a:tr>
              <a:tr h="459412">
                <a:tc>
                  <a:txBody>
                    <a:bodyPr/>
                    <a:lstStyle/>
                    <a:p>
                      <a:pPr algn="ctr" fontAlgn="base"/>
                      <a:r>
                        <a:rPr lang="cs-CZ" sz="1400" b="0" dirty="0">
                          <a:effectLst/>
                          <a:latin typeface="Nolan-Bold"/>
                        </a:rPr>
                        <a:t>#1 Frontier</a:t>
                      </a:r>
                      <a:endParaRPr lang="cs-CZ" sz="1400" dirty="0">
                        <a:effectLst/>
                      </a:endParaRPr>
                    </a:p>
                  </a:txBody>
                  <a:tcPr marL="41765" marR="41765" marT="41765" marB="41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1A1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cs-CZ" sz="1400" dirty="0">
                          <a:effectLst/>
                        </a:rPr>
                        <a:t>USA</a:t>
                      </a:r>
                    </a:p>
                  </a:txBody>
                  <a:tcPr marL="41765" marR="41765" marT="41765" marB="41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1A1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cs-CZ" sz="1400" dirty="0">
                          <a:effectLst/>
                        </a:rPr>
                        <a:t>HPE Cray OS</a:t>
                      </a:r>
                    </a:p>
                  </a:txBody>
                  <a:tcPr marL="41765" marR="41765" marT="41765" marB="41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1A1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cs-CZ" sz="1400" dirty="0">
                          <a:effectLst/>
                        </a:rPr>
                        <a:t>1,102 PFlops</a:t>
                      </a:r>
                    </a:p>
                  </a:txBody>
                  <a:tcPr marL="41765" marR="41765" marT="41765" marB="41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1A1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cs-CZ" sz="1400" dirty="0">
                          <a:effectLst/>
                        </a:rPr>
                        <a:t>1,685.65 PFlops</a:t>
                      </a:r>
                    </a:p>
                  </a:txBody>
                  <a:tcPr marL="41765" marR="41765" marT="41765" marB="41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1A1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1534662"/>
                  </a:ext>
                </a:extLst>
              </a:tr>
              <a:tr h="647354">
                <a:tc>
                  <a:txBody>
                    <a:bodyPr/>
                    <a:lstStyle/>
                    <a:p>
                      <a:pPr algn="ctr" fontAlgn="base"/>
                      <a:r>
                        <a:rPr lang="cs-CZ" sz="1400" b="0" dirty="0">
                          <a:effectLst/>
                          <a:latin typeface="Nolan-Bold"/>
                        </a:rPr>
                        <a:t>#2 Fugaku</a:t>
                      </a:r>
                      <a:endParaRPr lang="cs-CZ" sz="1400" dirty="0">
                        <a:effectLst/>
                      </a:endParaRPr>
                    </a:p>
                  </a:txBody>
                  <a:tcPr marL="41765" marR="41765" marT="41765" marB="41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1A1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cs-CZ" sz="1400" dirty="0">
                          <a:effectLst/>
                        </a:rPr>
                        <a:t>Japonsko</a:t>
                      </a:r>
                    </a:p>
                  </a:txBody>
                  <a:tcPr marL="41765" marR="41765" marT="41765" marB="41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1A1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de-DE" sz="1400" dirty="0">
                          <a:effectLst/>
                        </a:rPr>
                        <a:t>Red Hat Enterprise Linux (</a:t>
                      </a:r>
                      <a:r>
                        <a:rPr lang="cs-CZ" sz="1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RHEL</a:t>
                      </a:r>
                      <a:r>
                        <a:rPr lang="de-DE" sz="1400" dirty="0">
                          <a:effectLst/>
                        </a:rPr>
                        <a:t>)</a:t>
                      </a:r>
                    </a:p>
                  </a:txBody>
                  <a:tcPr marL="41765" marR="41765" marT="41765" marB="41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1A1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cs-CZ" sz="1400" dirty="0">
                          <a:effectLst/>
                        </a:rPr>
                        <a:t>442.01 PFlops</a:t>
                      </a:r>
                    </a:p>
                  </a:txBody>
                  <a:tcPr marL="41765" marR="41765" marT="41765" marB="41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1A1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cs-CZ" sz="1400" dirty="0">
                          <a:effectLst/>
                        </a:rPr>
                        <a:t>537.21 PFlops</a:t>
                      </a:r>
                    </a:p>
                  </a:txBody>
                  <a:tcPr marL="41765" marR="41765" marT="41765" marB="41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1A1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9615754"/>
                  </a:ext>
                </a:extLst>
              </a:tr>
              <a:tr h="271471">
                <a:tc>
                  <a:txBody>
                    <a:bodyPr/>
                    <a:lstStyle/>
                    <a:p>
                      <a:pPr algn="ctr" fontAlgn="base"/>
                      <a:r>
                        <a:rPr lang="cs-CZ" sz="1400" b="0" dirty="0">
                          <a:effectLst/>
                          <a:latin typeface="Nolan-Bold"/>
                        </a:rPr>
                        <a:t>#3 LUMI</a:t>
                      </a:r>
                      <a:endParaRPr lang="cs-CZ" sz="1400" dirty="0">
                        <a:effectLst/>
                      </a:endParaRPr>
                    </a:p>
                  </a:txBody>
                  <a:tcPr marL="41765" marR="41765" marT="41765" marB="41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1A1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cs-CZ" sz="1400" dirty="0">
                          <a:effectLst/>
                        </a:rPr>
                        <a:t>Finsko</a:t>
                      </a:r>
                    </a:p>
                  </a:txBody>
                  <a:tcPr marL="41765" marR="41765" marT="41765" marB="41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1A1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cs-CZ" sz="1400" dirty="0">
                          <a:effectLst/>
                        </a:rPr>
                        <a:t>HPE Cray OS</a:t>
                      </a:r>
                    </a:p>
                  </a:txBody>
                  <a:tcPr marL="41765" marR="41765" marT="41765" marB="41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1A1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cs-CZ" sz="1400" dirty="0">
                          <a:effectLst/>
                        </a:rPr>
                        <a:t>309.10 PFlops</a:t>
                      </a:r>
                    </a:p>
                  </a:txBody>
                  <a:tcPr marL="41765" marR="41765" marT="41765" marB="41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1A1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cs-CZ" sz="1400" dirty="0">
                          <a:effectLst/>
                        </a:rPr>
                        <a:t>428.70 PFlops</a:t>
                      </a:r>
                    </a:p>
                  </a:txBody>
                  <a:tcPr marL="41765" marR="41765" marT="41765" marB="41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1A1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7653108"/>
                  </a:ext>
                </a:extLst>
              </a:tr>
              <a:tr h="271471">
                <a:tc>
                  <a:txBody>
                    <a:bodyPr/>
                    <a:lstStyle/>
                    <a:p>
                      <a:pPr algn="ctr" fontAlgn="base"/>
                      <a:r>
                        <a:rPr lang="cs-CZ" sz="1400" b="0" dirty="0">
                          <a:effectLst/>
                          <a:latin typeface="Nolan-Bold"/>
                        </a:rPr>
                        <a:t>#4 Leonardo</a:t>
                      </a:r>
                      <a:endParaRPr lang="cs-CZ" sz="1400" dirty="0">
                        <a:effectLst/>
                      </a:endParaRPr>
                    </a:p>
                  </a:txBody>
                  <a:tcPr marL="41765" marR="41765" marT="41765" marB="41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1A1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cs-CZ" sz="1400" dirty="0">
                          <a:effectLst/>
                        </a:rPr>
                        <a:t>Itálie</a:t>
                      </a:r>
                    </a:p>
                  </a:txBody>
                  <a:tcPr marL="41765" marR="41765" marT="41765" marB="41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1A1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cs-CZ" sz="1400" dirty="0">
                          <a:effectLst/>
                        </a:rPr>
                        <a:t>Linux</a:t>
                      </a:r>
                    </a:p>
                  </a:txBody>
                  <a:tcPr marL="41765" marR="41765" marT="41765" marB="41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1A1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cs-CZ" sz="1400" dirty="0">
                          <a:effectLst/>
                        </a:rPr>
                        <a:t>174.70 PFlops</a:t>
                      </a:r>
                    </a:p>
                  </a:txBody>
                  <a:tcPr marL="41765" marR="41765" marT="41765" marB="41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1A1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cs-CZ" sz="1400" dirty="0">
                          <a:effectLst/>
                        </a:rPr>
                        <a:t>255.75 PFlops</a:t>
                      </a:r>
                    </a:p>
                  </a:txBody>
                  <a:tcPr marL="41765" marR="41765" marT="41765" marB="41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1A1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2019813"/>
                  </a:ext>
                </a:extLst>
              </a:tr>
              <a:tr h="271471">
                <a:tc>
                  <a:txBody>
                    <a:bodyPr/>
                    <a:lstStyle/>
                    <a:p>
                      <a:pPr algn="ctr" fontAlgn="base"/>
                      <a:r>
                        <a:rPr lang="cs-CZ" sz="1400" b="0" dirty="0">
                          <a:effectLst/>
                          <a:latin typeface="Nolan-Bold"/>
                        </a:rPr>
                        <a:t>#5 Summit</a:t>
                      </a:r>
                      <a:endParaRPr lang="cs-CZ" sz="1400" dirty="0">
                        <a:effectLst/>
                      </a:endParaRPr>
                    </a:p>
                  </a:txBody>
                  <a:tcPr marL="41765" marR="41765" marT="41765" marB="41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1A1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cs-CZ" sz="1400" dirty="0">
                          <a:effectLst/>
                        </a:rPr>
                        <a:t>USA</a:t>
                      </a:r>
                    </a:p>
                  </a:txBody>
                  <a:tcPr marL="41765" marR="41765" marT="41765" marB="41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1A1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cs-CZ" sz="1400" dirty="0">
                          <a:effectLst/>
                        </a:rPr>
                        <a:t>RHEL 7.4</a:t>
                      </a:r>
                    </a:p>
                  </a:txBody>
                  <a:tcPr marL="41765" marR="41765" marT="41765" marB="41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1A1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cs-CZ" sz="1400" dirty="0">
                          <a:effectLst/>
                        </a:rPr>
                        <a:t>148.60 PFlops</a:t>
                      </a:r>
                    </a:p>
                  </a:txBody>
                  <a:tcPr marL="41765" marR="41765" marT="41765" marB="41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1A1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cs-CZ" sz="1400" dirty="0">
                          <a:effectLst/>
                        </a:rPr>
                        <a:t>200.79 PFlops</a:t>
                      </a:r>
                    </a:p>
                  </a:txBody>
                  <a:tcPr marL="41765" marR="41765" marT="41765" marB="41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1A1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0401597"/>
                  </a:ext>
                </a:extLst>
              </a:tr>
              <a:tr h="271471">
                <a:tc>
                  <a:txBody>
                    <a:bodyPr/>
                    <a:lstStyle/>
                    <a:p>
                      <a:pPr algn="ctr" fontAlgn="base"/>
                      <a:r>
                        <a:rPr lang="cs-CZ" sz="1400" b="0" dirty="0">
                          <a:effectLst/>
                          <a:latin typeface="Nolan-Bold"/>
                        </a:rPr>
                        <a:t>#6 Sierra</a:t>
                      </a:r>
                      <a:endParaRPr lang="cs-CZ" sz="1400" dirty="0">
                        <a:effectLst/>
                      </a:endParaRPr>
                    </a:p>
                  </a:txBody>
                  <a:tcPr marL="41765" marR="41765" marT="41765" marB="41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1A1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cs-CZ" sz="1400" dirty="0">
                          <a:effectLst/>
                        </a:rPr>
                        <a:t>USA</a:t>
                      </a:r>
                    </a:p>
                  </a:txBody>
                  <a:tcPr marL="41765" marR="41765" marT="41765" marB="41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1A1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cs-CZ" sz="1400" dirty="0">
                          <a:effectLst/>
                        </a:rPr>
                        <a:t>RHEL</a:t>
                      </a:r>
                    </a:p>
                  </a:txBody>
                  <a:tcPr marL="41765" marR="41765" marT="41765" marB="41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1A1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cs-CZ" sz="1400" dirty="0">
                          <a:effectLst/>
                        </a:rPr>
                        <a:t>94.64 PFlops</a:t>
                      </a:r>
                    </a:p>
                  </a:txBody>
                  <a:tcPr marL="41765" marR="41765" marT="41765" marB="41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1A1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cs-CZ" sz="1400" dirty="0">
                          <a:effectLst/>
                        </a:rPr>
                        <a:t>125.71 PFlops</a:t>
                      </a:r>
                    </a:p>
                  </a:txBody>
                  <a:tcPr marL="41765" marR="41765" marT="41765" marB="41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1A1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9646046"/>
                  </a:ext>
                </a:extLst>
              </a:tr>
              <a:tr h="459412">
                <a:tc>
                  <a:txBody>
                    <a:bodyPr/>
                    <a:lstStyle/>
                    <a:p>
                      <a:pPr algn="ctr" fontAlgn="base"/>
                      <a:r>
                        <a:rPr lang="cs-CZ" sz="1400" b="0" dirty="0">
                          <a:effectLst/>
                          <a:latin typeface="Nolan-Bold"/>
                        </a:rPr>
                        <a:t>#7 Sunway TaihuLight</a:t>
                      </a:r>
                      <a:endParaRPr lang="cs-CZ" sz="1400" dirty="0">
                        <a:effectLst/>
                      </a:endParaRPr>
                    </a:p>
                  </a:txBody>
                  <a:tcPr marL="41765" marR="41765" marT="41765" marB="41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1A1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cs-CZ" sz="1400" dirty="0">
                          <a:effectLst/>
                        </a:rPr>
                        <a:t>Čína</a:t>
                      </a:r>
                    </a:p>
                  </a:txBody>
                  <a:tcPr marL="41765" marR="41765" marT="41765" marB="41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1A1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cs-CZ" sz="1400" dirty="0">
                          <a:effectLst/>
                        </a:rPr>
                        <a:t>Sunway RaiseOS 2.0.5</a:t>
                      </a:r>
                    </a:p>
                  </a:txBody>
                  <a:tcPr marL="41765" marR="41765" marT="41765" marB="41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1A1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cs-CZ" sz="1400" dirty="0">
                          <a:effectLst/>
                        </a:rPr>
                        <a:t>93.01 PFlops</a:t>
                      </a:r>
                    </a:p>
                  </a:txBody>
                  <a:tcPr marL="41765" marR="41765" marT="41765" marB="41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1A1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cs-CZ" sz="1400" dirty="0">
                          <a:effectLst/>
                        </a:rPr>
                        <a:t>125.44 PFlops</a:t>
                      </a:r>
                    </a:p>
                  </a:txBody>
                  <a:tcPr marL="41765" marR="41765" marT="41765" marB="41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1A1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9029467"/>
                  </a:ext>
                </a:extLst>
              </a:tr>
              <a:tr h="271471">
                <a:tc>
                  <a:txBody>
                    <a:bodyPr/>
                    <a:lstStyle/>
                    <a:p>
                      <a:pPr algn="ctr" fontAlgn="base"/>
                      <a:r>
                        <a:rPr lang="cs-CZ" sz="1400" b="0" dirty="0">
                          <a:effectLst/>
                          <a:latin typeface="Nolan-Bold"/>
                        </a:rPr>
                        <a:t>#8 Perlmutter</a:t>
                      </a:r>
                      <a:endParaRPr lang="cs-CZ" sz="1400" dirty="0">
                        <a:effectLst/>
                      </a:endParaRPr>
                    </a:p>
                  </a:txBody>
                  <a:tcPr marL="41765" marR="41765" marT="41765" marB="41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1A1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cs-CZ" sz="1400" dirty="0">
                          <a:effectLst/>
                        </a:rPr>
                        <a:t>USA</a:t>
                      </a:r>
                    </a:p>
                  </a:txBody>
                  <a:tcPr marL="41765" marR="41765" marT="41765" marB="41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1A1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cs-CZ" sz="1400" dirty="0">
                          <a:effectLst/>
                        </a:rPr>
                        <a:t>HPE Cray OS</a:t>
                      </a:r>
                    </a:p>
                  </a:txBody>
                  <a:tcPr marL="41765" marR="41765" marT="41765" marB="41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1A1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cs-CZ" sz="1400" dirty="0">
                          <a:effectLst/>
                        </a:rPr>
                        <a:t>70.87 PFlops</a:t>
                      </a:r>
                    </a:p>
                  </a:txBody>
                  <a:tcPr marL="41765" marR="41765" marT="41765" marB="41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1A1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cs-CZ" sz="1400" dirty="0">
                          <a:effectLst/>
                        </a:rPr>
                        <a:t>93.75 PFlops</a:t>
                      </a:r>
                    </a:p>
                  </a:txBody>
                  <a:tcPr marL="41765" marR="41765" marT="41765" marB="41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1A1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0127031"/>
                  </a:ext>
                </a:extLst>
              </a:tr>
              <a:tr h="459412">
                <a:tc>
                  <a:txBody>
                    <a:bodyPr/>
                    <a:lstStyle/>
                    <a:p>
                      <a:pPr algn="ctr" fontAlgn="base"/>
                      <a:r>
                        <a:rPr lang="cs-CZ" sz="1400" b="0" dirty="0">
                          <a:effectLst/>
                          <a:latin typeface="Nolan-Bold"/>
                        </a:rPr>
                        <a:t>#9 Selene</a:t>
                      </a:r>
                      <a:endParaRPr lang="cs-CZ" sz="1400" dirty="0">
                        <a:effectLst/>
                      </a:endParaRPr>
                    </a:p>
                  </a:txBody>
                  <a:tcPr marL="41765" marR="41765" marT="41765" marB="41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1A1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cs-CZ" sz="1400" dirty="0">
                          <a:effectLst/>
                        </a:rPr>
                        <a:t>USA</a:t>
                      </a:r>
                    </a:p>
                  </a:txBody>
                  <a:tcPr marL="41765" marR="41765" marT="41765" marB="41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1A1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cs-CZ" sz="1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Ubuntu 20.04.1 LTS</a:t>
                      </a:r>
                      <a:endParaRPr lang="cs-CZ" sz="1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1765" marR="41765" marT="41765" marB="41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1A1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cs-CZ" sz="1400" dirty="0">
                          <a:effectLst/>
                        </a:rPr>
                        <a:t>63.46 PFlops</a:t>
                      </a:r>
                    </a:p>
                  </a:txBody>
                  <a:tcPr marL="41765" marR="41765" marT="41765" marB="41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1A1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cs-CZ" sz="1400" dirty="0">
                          <a:effectLst/>
                        </a:rPr>
                        <a:t>79.22 PFlops</a:t>
                      </a:r>
                    </a:p>
                  </a:txBody>
                  <a:tcPr marL="41765" marR="41765" marT="41765" marB="41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1A1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7500539"/>
                  </a:ext>
                </a:extLst>
              </a:tr>
              <a:tr h="271471">
                <a:tc>
                  <a:txBody>
                    <a:bodyPr/>
                    <a:lstStyle/>
                    <a:p>
                      <a:pPr algn="ctr" fontAlgn="base"/>
                      <a:r>
                        <a:rPr lang="cs-CZ" sz="1400" b="0" dirty="0">
                          <a:effectLst/>
                          <a:latin typeface="Nolan-Bold"/>
                        </a:rPr>
                        <a:t>#10 Tianhe-2A</a:t>
                      </a:r>
                      <a:endParaRPr lang="cs-CZ" sz="1400" dirty="0">
                        <a:effectLst/>
                      </a:endParaRPr>
                    </a:p>
                  </a:txBody>
                  <a:tcPr marL="41765" marR="41765" marT="41765" marB="41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1A1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cs-CZ" sz="1400" dirty="0">
                          <a:effectLst/>
                        </a:rPr>
                        <a:t>Čína</a:t>
                      </a:r>
                    </a:p>
                  </a:txBody>
                  <a:tcPr marL="41765" marR="41765" marT="41765" marB="41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1A1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cs-CZ" sz="1400" dirty="0">
                          <a:effectLst/>
                        </a:rPr>
                        <a:t>Kylin Linux</a:t>
                      </a:r>
                    </a:p>
                  </a:txBody>
                  <a:tcPr marL="41765" marR="41765" marT="41765" marB="41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1A1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cs-CZ" sz="1400" dirty="0">
                          <a:effectLst/>
                        </a:rPr>
                        <a:t>61.44 PFlops</a:t>
                      </a:r>
                    </a:p>
                  </a:txBody>
                  <a:tcPr marL="41765" marR="41765" marT="41765" marB="41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1A1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cs-CZ" sz="1400" dirty="0">
                          <a:effectLst/>
                        </a:rPr>
                        <a:t>100.68 PFlops</a:t>
                      </a:r>
                    </a:p>
                  </a:txBody>
                  <a:tcPr marL="41765" marR="41765" marT="41765" marB="41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1A1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3739652"/>
                  </a:ext>
                </a:extLst>
              </a:tr>
            </a:tbl>
          </a:graphicData>
        </a:graphic>
      </p:graphicFrame>
      <p:sp>
        <p:nvSpPr>
          <p:cNvPr id="2" name="Action Button: Go Home 1">
            <a:hlinkClick r:id="rId3" action="ppaction://hlinksldjump"/>
            <a:extLst>
              <a:ext uri="{FF2B5EF4-FFF2-40B4-BE49-F238E27FC236}">
                <a16:creationId xmlns:a16="http://schemas.microsoft.com/office/drawing/2014/main" id="{FC75B040-1AEF-C13D-D816-06B2EE6102BA}"/>
              </a:ext>
            </a:extLst>
          </p:cNvPr>
          <p:cNvSpPr>
            <a:spLocks/>
          </p:cNvSpPr>
          <p:nvPr/>
        </p:nvSpPr>
        <p:spPr>
          <a:xfrm>
            <a:off x="621107" y="6292800"/>
            <a:ext cx="360000" cy="360000"/>
          </a:xfrm>
          <a:prstGeom prst="actionButtonHom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5" name="Action Button: Go Forward or Next 4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1F2ED653-EC56-26B8-6147-D9E589A5CA5C}"/>
              </a:ext>
            </a:extLst>
          </p:cNvPr>
          <p:cNvSpPr>
            <a:spLocks/>
          </p:cNvSpPr>
          <p:nvPr/>
        </p:nvSpPr>
        <p:spPr>
          <a:xfrm>
            <a:off x="981107" y="6292800"/>
            <a:ext cx="360000" cy="360000"/>
          </a:xfrm>
          <a:prstGeom prst="actionButtonForwardNex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6" name="Tlačítko akce: Přejít zpět nebo Předchozí 5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184C9B5D-BD49-4330-A0A2-AEE9926AC22C}"/>
              </a:ext>
            </a:extLst>
          </p:cNvPr>
          <p:cNvSpPr>
            <a:spLocks/>
          </p:cNvSpPr>
          <p:nvPr/>
        </p:nvSpPr>
        <p:spPr>
          <a:xfrm>
            <a:off x="261107" y="6292800"/>
            <a:ext cx="360000" cy="360000"/>
          </a:xfrm>
          <a:prstGeom prst="actionButtonBackPrevious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1927947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45000">
        <p159:morph option="byObject"/>
      </p:transition>
    </mc:Choice>
    <mc:Fallback xmlns="">
      <p:transition spd="slow" advTm="4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6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theme/theme1.xml><?xml version="1.0" encoding="utf-8"?>
<a:theme xmlns:a="http://schemas.openxmlformats.org/drawingml/2006/main" name="InterweaveVTI">
  <a:themeElements>
    <a:clrScheme name="AnalogousFromDarkSeedLeftStep">
      <a:dk1>
        <a:srgbClr val="000000"/>
      </a:dk1>
      <a:lt1>
        <a:srgbClr val="FFFFFF"/>
      </a:lt1>
      <a:dk2>
        <a:srgbClr val="1C2431"/>
      </a:dk2>
      <a:lt2>
        <a:srgbClr val="F1F3F0"/>
      </a:lt2>
      <a:accent1>
        <a:srgbClr val="A62DE3"/>
      </a:accent1>
      <a:accent2>
        <a:srgbClr val="562DD5"/>
      </a:accent2>
      <a:accent3>
        <a:srgbClr val="2D4CE3"/>
      </a:accent3>
      <a:accent4>
        <a:srgbClr val="1B86D1"/>
      </a:accent4>
      <a:accent5>
        <a:srgbClr val="25BEBE"/>
      </a:accent5>
      <a:accent6>
        <a:srgbClr val="19C57D"/>
      </a:accent6>
      <a:hlink>
        <a:srgbClr val="3897AA"/>
      </a:hlink>
      <a:folHlink>
        <a:srgbClr val="7F7F7F"/>
      </a:folHlink>
    </a:clrScheme>
    <a:fontScheme name="Interweave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rweaveVTI" id="{2A5AE21D-FC75-4AD0-BC12-FA563BC24905}" vid="{9A4A41B8-EB69-44BB-8E15-B517E25CF8C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312</TotalTime>
  <Words>2562</Words>
  <Application>Microsoft Office PowerPoint</Application>
  <PresentationFormat>Širokoúhlá obrazovka</PresentationFormat>
  <Paragraphs>319</Paragraphs>
  <Slides>34</Slides>
  <Notes>27</Notes>
  <HiddenSlides>0</HiddenSlides>
  <MMClips>0</MMClips>
  <ScaleCrop>false</ScaleCrop>
  <HeadingPairs>
    <vt:vector size="6" baseType="variant">
      <vt:variant>
        <vt:lpstr>Použitá písma</vt:lpstr>
      </vt:variant>
      <vt:variant>
        <vt:i4>4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34</vt:i4>
      </vt:variant>
    </vt:vector>
  </HeadingPairs>
  <TitlesOfParts>
    <vt:vector size="39" baseType="lpstr">
      <vt:lpstr>Arial</vt:lpstr>
      <vt:lpstr>Calibri</vt:lpstr>
      <vt:lpstr>Neue Haas Grotesk Text Pro</vt:lpstr>
      <vt:lpstr>Nolan-Bold</vt:lpstr>
      <vt:lpstr>InterweaveVTI</vt:lpstr>
      <vt:lpstr>Linux</vt:lpstr>
      <vt:lpstr> Výběr tématu</vt:lpstr>
      <vt:lpstr> Základní informace</vt:lpstr>
      <vt:lpstr>Něco o autorovi Linusu Torvaldsovi</vt:lpstr>
      <vt:lpstr>Historie:</vt:lpstr>
      <vt:lpstr>Prezentace aplikace PowerPoint</vt:lpstr>
      <vt:lpstr>Témata využití:</vt:lpstr>
      <vt:lpstr>Využití:</vt:lpstr>
      <vt:lpstr>Prezentace aplikace PowerPoint</vt:lpstr>
      <vt:lpstr>Oživení starých počítačů:</vt:lpstr>
      <vt:lpstr>Automatizace domácnosti:</vt:lpstr>
      <vt:lpstr>Prezentace aplikace PowerPoint</vt:lpstr>
      <vt:lpstr>Oprašování hackování a zabezpečení</vt:lpstr>
      <vt:lpstr>Práce s pevnými disky a oddíly:</vt:lpstr>
      <vt:lpstr>Distribuce:</vt:lpstr>
      <vt:lpstr>Zaměřené na bezpečnost a servery </vt:lpstr>
      <vt:lpstr>Prezentace aplikace PowerPoint</vt:lpstr>
      <vt:lpstr>Kali Linux</vt:lpstr>
      <vt:lpstr>Prezentace aplikace PowerPoint</vt:lpstr>
      <vt:lpstr>Debian GNU/Linux</vt:lpstr>
      <vt:lpstr>Prezentace aplikace PowerPoint</vt:lpstr>
      <vt:lpstr>Zaměřené na uživatele:</vt:lpstr>
      <vt:lpstr>Prezentace aplikace PowerPoint</vt:lpstr>
      <vt:lpstr>Linux Mint</vt:lpstr>
      <vt:lpstr>Prezentace aplikace PowerPoint</vt:lpstr>
      <vt:lpstr>Unikáty:</vt:lpstr>
      <vt:lpstr>Hannah Montana Linux</vt:lpstr>
      <vt:lpstr>Prezentace aplikace PowerPoint</vt:lpstr>
      <vt:lpstr>Linux Lite</vt:lpstr>
      <vt:lpstr>Prezentace aplikace PowerPoint</vt:lpstr>
      <vt:lpstr>Lubuntu</vt:lpstr>
      <vt:lpstr>Prezentace aplikace PowerPoint</vt:lpstr>
      <vt:lpstr>Použitá literatura:</vt:lpstr>
      <vt:lpstr>Odkaz na repozitář: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Linux</dc:title>
  <dc:creator>Rozlílek Radovan</dc:creator>
  <cp:lastModifiedBy>Rozlílek Radovan</cp:lastModifiedBy>
  <cp:revision>35</cp:revision>
  <dcterms:created xsi:type="dcterms:W3CDTF">2023-01-17T16:54:45Z</dcterms:created>
  <dcterms:modified xsi:type="dcterms:W3CDTF">2023-01-28T09:56:37Z</dcterms:modified>
</cp:coreProperties>
</file>